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9"/>
  </p:notesMasterIdLst>
  <p:sldIdLst>
    <p:sldId id="258" r:id="rId2"/>
    <p:sldId id="303" r:id="rId3"/>
    <p:sldId id="321" r:id="rId4"/>
    <p:sldId id="257" r:id="rId5"/>
    <p:sldId id="337" r:id="rId6"/>
    <p:sldId id="339" r:id="rId7"/>
    <p:sldId id="335" r:id="rId8"/>
    <p:sldId id="315" r:id="rId9"/>
    <p:sldId id="322" r:id="rId10"/>
    <p:sldId id="304" r:id="rId11"/>
    <p:sldId id="316" r:id="rId12"/>
    <p:sldId id="336" r:id="rId13"/>
    <p:sldId id="329" r:id="rId14"/>
    <p:sldId id="332" r:id="rId15"/>
    <p:sldId id="311" r:id="rId16"/>
    <p:sldId id="340" r:id="rId17"/>
    <p:sldId id="307" r:id="rId18"/>
    <p:sldId id="328" r:id="rId19"/>
    <p:sldId id="327" r:id="rId20"/>
    <p:sldId id="331" r:id="rId21"/>
    <p:sldId id="326" r:id="rId22"/>
    <p:sldId id="338" r:id="rId23"/>
    <p:sldId id="330" r:id="rId24"/>
    <p:sldId id="324" r:id="rId25"/>
    <p:sldId id="333" r:id="rId26"/>
    <p:sldId id="334" r:id="rId27"/>
    <p:sldId id="313"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0000" autoAdjust="0"/>
    <p:restoredTop sz="94660"/>
  </p:normalViewPr>
  <p:slideViewPr>
    <p:cSldViewPr snapToGrid="0">
      <p:cViewPr varScale="1">
        <p:scale>
          <a:sx n="130" d="100"/>
          <a:sy n="130" d="100"/>
        </p:scale>
        <p:origin x="858" y="11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3A6A15-07F6-4BED-998D-58366CE55711}" type="datetimeFigureOut">
              <a:rPr lang="en-GB" smtClean="0"/>
              <a:t>23/01/2024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435BB4-14FA-4719-B5B8-D7958DCBB5E1}" type="slidenum">
              <a:rPr lang="en-GB" smtClean="0"/>
              <a:t>‹#›</a:t>
            </a:fld>
            <a:endParaRPr lang="en-GB"/>
          </a:p>
        </p:txBody>
      </p:sp>
    </p:spTree>
    <p:extLst>
      <p:ext uri="{BB962C8B-B14F-4D97-AF65-F5344CB8AC3E}">
        <p14:creationId xmlns:p14="http://schemas.microsoft.com/office/powerpoint/2010/main" val="4005492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22303549-A82F-409E-AD53-534267A0E10B}" type="slidenum">
              <a:rPr lang="en-GB" smtClean="0"/>
              <a:t>1</a:t>
            </a:fld>
            <a:endParaRPr lang="en-GB"/>
          </a:p>
        </p:txBody>
      </p:sp>
    </p:spTree>
    <p:extLst>
      <p:ext uri="{BB962C8B-B14F-4D97-AF65-F5344CB8AC3E}">
        <p14:creationId xmlns:p14="http://schemas.microsoft.com/office/powerpoint/2010/main" val="2414455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22303549-A82F-409E-AD53-534267A0E10B}" type="slidenum">
              <a:rPr lang="en-GB" smtClean="0"/>
              <a:t>2</a:t>
            </a:fld>
            <a:endParaRPr lang="en-GB"/>
          </a:p>
        </p:txBody>
      </p:sp>
    </p:spTree>
    <p:extLst>
      <p:ext uri="{BB962C8B-B14F-4D97-AF65-F5344CB8AC3E}">
        <p14:creationId xmlns:p14="http://schemas.microsoft.com/office/powerpoint/2010/main" val="1117816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03DAE8C-81CC-4756-B054-04075AA7164C}" type="datetimeFigureOut">
              <a:rPr lang="en-GB" smtClean="0"/>
              <a:t>23/01/2024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080C38-052F-46E1-B450-8371A507461F}" type="slidenum">
              <a:rPr lang="en-GB" smtClean="0"/>
              <a:t>‹#›</a:t>
            </a:fld>
            <a:endParaRPr lang="en-GB"/>
          </a:p>
        </p:txBody>
      </p:sp>
    </p:spTree>
    <p:extLst>
      <p:ext uri="{BB962C8B-B14F-4D97-AF65-F5344CB8AC3E}">
        <p14:creationId xmlns:p14="http://schemas.microsoft.com/office/powerpoint/2010/main" val="1997481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3DAE8C-81CC-4756-B054-04075AA7164C}" type="datetimeFigureOut">
              <a:rPr lang="en-GB" smtClean="0"/>
              <a:t>23/01/2024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080C38-052F-46E1-B450-8371A507461F}" type="slidenum">
              <a:rPr lang="en-GB" smtClean="0"/>
              <a:t>‹#›</a:t>
            </a:fld>
            <a:endParaRPr lang="en-GB"/>
          </a:p>
        </p:txBody>
      </p:sp>
    </p:spTree>
    <p:extLst>
      <p:ext uri="{BB962C8B-B14F-4D97-AF65-F5344CB8AC3E}">
        <p14:creationId xmlns:p14="http://schemas.microsoft.com/office/powerpoint/2010/main" val="287712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03DAE8C-81CC-4756-B054-04075AA7164C}" type="datetimeFigureOut">
              <a:rPr lang="en-GB" smtClean="0"/>
              <a:t>23/01/2024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080C38-052F-46E1-B450-8371A507461F}" type="slidenum">
              <a:rPr lang="en-GB" smtClean="0"/>
              <a:t>‹#›</a:t>
            </a:fld>
            <a:endParaRPr lang="en-GB"/>
          </a:p>
        </p:txBody>
      </p:sp>
    </p:spTree>
    <p:extLst>
      <p:ext uri="{BB962C8B-B14F-4D97-AF65-F5344CB8AC3E}">
        <p14:creationId xmlns:p14="http://schemas.microsoft.com/office/powerpoint/2010/main" val="1180502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03DAE8C-81CC-4756-B054-04075AA7164C}" type="datetimeFigureOut">
              <a:rPr lang="en-GB" smtClean="0"/>
              <a:t>23/01/2024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080C38-052F-46E1-B450-8371A507461F}" type="slidenum">
              <a:rPr lang="en-GB" smtClean="0"/>
              <a:t>‹#›</a:t>
            </a:fld>
            <a:endParaRPr lang="en-GB"/>
          </a:p>
        </p:txBody>
      </p:sp>
    </p:spTree>
    <p:extLst>
      <p:ext uri="{BB962C8B-B14F-4D97-AF65-F5344CB8AC3E}">
        <p14:creationId xmlns:p14="http://schemas.microsoft.com/office/powerpoint/2010/main" val="4220052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03DAE8C-81CC-4756-B054-04075AA7164C}" type="datetimeFigureOut">
              <a:rPr lang="en-GB" smtClean="0"/>
              <a:t>23/01/2024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8080C38-052F-46E1-B450-8371A507461F}" type="slidenum">
              <a:rPr lang="en-GB" smtClean="0"/>
              <a:t>‹#›</a:t>
            </a:fld>
            <a:endParaRPr lang="en-GB"/>
          </a:p>
        </p:txBody>
      </p:sp>
    </p:spTree>
    <p:extLst>
      <p:ext uri="{BB962C8B-B14F-4D97-AF65-F5344CB8AC3E}">
        <p14:creationId xmlns:p14="http://schemas.microsoft.com/office/powerpoint/2010/main" val="3548760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03DAE8C-81CC-4756-B054-04075AA7164C}" type="datetimeFigureOut">
              <a:rPr lang="en-GB" smtClean="0"/>
              <a:t>23/01/2024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8080C38-052F-46E1-B450-8371A507461F}" type="slidenum">
              <a:rPr lang="en-GB" smtClean="0"/>
              <a:t>‹#›</a:t>
            </a:fld>
            <a:endParaRPr lang="en-GB"/>
          </a:p>
        </p:txBody>
      </p:sp>
    </p:spTree>
    <p:extLst>
      <p:ext uri="{BB962C8B-B14F-4D97-AF65-F5344CB8AC3E}">
        <p14:creationId xmlns:p14="http://schemas.microsoft.com/office/powerpoint/2010/main" val="1012452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3DAE8C-81CC-4756-B054-04075AA7164C}" type="datetimeFigureOut">
              <a:rPr lang="en-GB" smtClean="0"/>
              <a:t>23/01/2024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8080C38-052F-46E1-B450-8371A507461F}" type="slidenum">
              <a:rPr lang="en-GB" smtClean="0"/>
              <a:t>‹#›</a:t>
            </a:fld>
            <a:endParaRPr lang="en-GB"/>
          </a:p>
        </p:txBody>
      </p:sp>
    </p:spTree>
    <p:extLst>
      <p:ext uri="{BB962C8B-B14F-4D97-AF65-F5344CB8AC3E}">
        <p14:creationId xmlns:p14="http://schemas.microsoft.com/office/powerpoint/2010/main" val="3676775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3DAE8C-81CC-4756-B054-04075AA7164C}" type="datetimeFigureOut">
              <a:rPr lang="en-GB" smtClean="0"/>
              <a:t>23/01/2024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080C38-052F-46E1-B450-8371A507461F}" type="slidenum">
              <a:rPr lang="en-GB" smtClean="0"/>
              <a:t>‹#›</a:t>
            </a:fld>
            <a:endParaRPr lang="en-GB"/>
          </a:p>
        </p:txBody>
      </p:sp>
    </p:spTree>
    <p:extLst>
      <p:ext uri="{BB962C8B-B14F-4D97-AF65-F5344CB8AC3E}">
        <p14:creationId xmlns:p14="http://schemas.microsoft.com/office/powerpoint/2010/main" val="3585061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3DAE8C-81CC-4756-B054-04075AA7164C}" type="datetimeFigureOut">
              <a:rPr lang="en-GB" smtClean="0"/>
              <a:t>23/01/2024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080C38-052F-46E1-B450-8371A507461F}" type="slidenum">
              <a:rPr lang="en-GB" smtClean="0"/>
              <a:t>‹#›</a:t>
            </a:fld>
            <a:endParaRPr lang="en-GB"/>
          </a:p>
        </p:txBody>
      </p:sp>
    </p:spTree>
    <p:extLst>
      <p:ext uri="{BB962C8B-B14F-4D97-AF65-F5344CB8AC3E}">
        <p14:creationId xmlns:p14="http://schemas.microsoft.com/office/powerpoint/2010/main" val="2379716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3DAE8C-81CC-4756-B054-04075AA7164C}" type="datetimeFigureOut">
              <a:rPr lang="en-GB" smtClean="0"/>
              <a:t>23/01/2024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080C38-052F-46E1-B450-8371A507461F}" type="slidenum">
              <a:rPr lang="en-GB" smtClean="0"/>
              <a:t>‹#›</a:t>
            </a:fld>
            <a:endParaRPr lang="en-GB"/>
          </a:p>
        </p:txBody>
      </p:sp>
    </p:spTree>
    <p:extLst>
      <p:ext uri="{BB962C8B-B14F-4D97-AF65-F5344CB8AC3E}">
        <p14:creationId xmlns:p14="http://schemas.microsoft.com/office/powerpoint/2010/main" val="4083587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3DAE8C-81CC-4756-B054-04075AA7164C}" type="datetimeFigureOut">
              <a:rPr lang="en-GB" smtClean="0"/>
              <a:t>23/01/2024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080C38-052F-46E1-B450-8371A507461F}" type="slidenum">
              <a:rPr lang="en-GB" smtClean="0"/>
              <a:t>‹#›</a:t>
            </a:fld>
            <a:endParaRPr lang="en-GB"/>
          </a:p>
        </p:txBody>
      </p:sp>
    </p:spTree>
    <p:extLst>
      <p:ext uri="{BB962C8B-B14F-4D97-AF65-F5344CB8AC3E}">
        <p14:creationId xmlns:p14="http://schemas.microsoft.com/office/powerpoint/2010/main" val="2883129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D379641C-8260-44A4-9F71-E216C07A38B4}"/>
              </a:ext>
            </a:extLst>
          </p:cNvPr>
          <p:cNvSpPr>
            <a:spLocks noGrp="1"/>
          </p:cNvSpPr>
          <p:nvPr>
            <p:ph type="pic" sz="quarter" idx="14"/>
          </p:nvPr>
        </p:nvSpPr>
        <p:spPr>
          <a:xfrm>
            <a:off x="1143" y="0"/>
            <a:ext cx="9141714" cy="6858000"/>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 name="connsiteX4" fmla="*/ 0 w 12188952"/>
              <a:gd name="connsiteY4" fmla="*/ 4416742 h 6858000"/>
              <a:gd name="connsiteX5" fmla="*/ 9142476 w 12188952"/>
              <a:gd name="connsiteY5" fmla="*/ 4416742 h 6858000"/>
              <a:gd name="connsiteX6" fmla="*/ 9142476 w 12188952"/>
              <a:gd name="connsiteY6" fmla="*/ 4188142 h 6858000"/>
              <a:gd name="connsiteX7" fmla="*/ 0 w 12188952"/>
              <a:gd name="connsiteY7" fmla="*/ 41881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12188952" y="0"/>
                </a:lnTo>
                <a:lnTo>
                  <a:pt x="12188952" y="6858000"/>
                </a:lnTo>
                <a:lnTo>
                  <a:pt x="0" y="6858000"/>
                </a:lnTo>
                <a:lnTo>
                  <a:pt x="0" y="4416742"/>
                </a:lnTo>
                <a:lnTo>
                  <a:pt x="9142476" y="4416742"/>
                </a:lnTo>
                <a:lnTo>
                  <a:pt x="9142476" y="4188142"/>
                </a:lnTo>
                <a:lnTo>
                  <a:pt x="0" y="4188142"/>
                </a:lnTo>
                <a:close/>
              </a:path>
            </a:pathLst>
          </a:custGeom>
          <a:solidFill>
            <a:schemeClr val="accent6">
              <a:lumMod val="20000"/>
              <a:lumOff val="80000"/>
            </a:schemeClr>
          </a:solidFill>
        </p:spPr>
        <p:txBody>
          <a:bodyPr wrap="square" rtlCol="0">
            <a:noAutofit/>
          </a:body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28650" y="4636009"/>
            <a:ext cx="6858000" cy="1107959"/>
          </a:xfrm>
        </p:spPr>
        <p:txBody>
          <a:bodyPr rtlCol="0" anchor="b" anchorCtr="0"/>
          <a:lstStyle>
            <a:lvl1pPr algn="l">
              <a:defRPr sz="4500">
                <a:solidFill>
                  <a:schemeClr val="bg1"/>
                </a:solidFill>
              </a:defRPr>
            </a:lvl1pPr>
          </a:lstStyle>
          <a:p>
            <a:pPr rtl="0"/>
            <a:r>
              <a:rPr lang="en-GB" noProof="0"/>
              <a:t>CLICK TO EDIT TITLE</a:t>
            </a:r>
          </a:p>
        </p:txBody>
      </p:sp>
      <p:sp>
        <p:nvSpPr>
          <p:cNvPr id="12" name="Text Placeholder 11">
            <a:extLst>
              <a:ext uri="{FF2B5EF4-FFF2-40B4-BE49-F238E27FC236}">
                <a16:creationId xmlns:a16="http://schemas.microsoft.com/office/drawing/2014/main" id="{779D466B-640E-419A-8701-FA39B12DD959}"/>
              </a:ext>
            </a:extLst>
          </p:cNvPr>
          <p:cNvSpPr>
            <a:spLocks noGrp="1"/>
          </p:cNvSpPr>
          <p:nvPr>
            <p:ph type="body" sz="quarter" idx="13" hasCustomPrompt="1"/>
          </p:nvPr>
        </p:nvSpPr>
        <p:spPr>
          <a:xfrm>
            <a:off x="630937" y="5742432"/>
            <a:ext cx="5965031" cy="457200"/>
          </a:xfrm>
        </p:spPr>
        <p:txBody>
          <a:bodyPr rtlCol="0">
            <a:noAutofit/>
          </a:bodyPr>
          <a:lstStyle>
            <a:lvl1pPr marL="0" indent="0">
              <a:buNone/>
              <a:defRPr sz="1350">
                <a:solidFill>
                  <a:schemeClr val="bg1"/>
                </a:solidFill>
                <a:latin typeface="+mn-lt"/>
              </a:defRPr>
            </a:lvl1pPr>
            <a:lvl2pPr marL="342900" indent="0">
              <a:buNone/>
              <a:defRPr sz="1800">
                <a:solidFill>
                  <a:schemeClr val="bg1"/>
                </a:solidFill>
                <a:latin typeface="+mn-lt"/>
              </a:defRPr>
            </a:lvl2pPr>
            <a:lvl3pPr marL="685800" indent="0">
              <a:buNone/>
              <a:defRPr sz="1800">
                <a:solidFill>
                  <a:schemeClr val="bg1"/>
                </a:solidFill>
                <a:latin typeface="+mn-lt"/>
              </a:defRPr>
            </a:lvl3pPr>
            <a:lvl4pPr marL="1028700" indent="0">
              <a:buNone/>
              <a:defRPr sz="1800">
                <a:solidFill>
                  <a:schemeClr val="bg1"/>
                </a:solidFill>
                <a:latin typeface="+mn-lt"/>
              </a:defRPr>
            </a:lvl4pPr>
            <a:lvl5pPr marL="1371600" indent="0">
              <a:buNone/>
              <a:defRPr sz="1800">
                <a:solidFill>
                  <a:schemeClr val="bg1"/>
                </a:solidFill>
                <a:latin typeface="+mn-lt"/>
              </a:defRPr>
            </a:lvl5pPr>
          </a:lstStyle>
          <a:p>
            <a:pPr lvl="0" rtl="0"/>
            <a:r>
              <a:rPr lang="en-GB" noProof="0"/>
              <a:t>Click to edit text</a:t>
            </a:r>
          </a:p>
        </p:txBody>
      </p:sp>
      <p:sp>
        <p:nvSpPr>
          <p:cNvPr id="17" name="Rectangle 16">
            <a:extLst>
              <a:ext uri="{FF2B5EF4-FFF2-40B4-BE49-F238E27FC236}">
                <a16:creationId xmlns:a16="http://schemas.microsoft.com/office/drawing/2014/main" id="{80659D50-D55F-4F3D-8F15-5B1F1F2B4B96}"/>
              </a:ext>
              <a:ext uri="{C183D7F6-B498-43B3-948B-1728B52AA6E4}">
                <adec:decorative xmlns:adec="http://schemas.microsoft.com/office/drawing/2017/decorative" val="1"/>
              </a:ext>
            </a:extLst>
          </p:cNvPr>
          <p:cNvSpPr/>
          <p:nvPr userDrawn="1"/>
        </p:nvSpPr>
        <p:spPr>
          <a:xfrm>
            <a:off x="0" y="4188142"/>
            <a:ext cx="685800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350" noProof="0"/>
          </a:p>
        </p:txBody>
      </p:sp>
    </p:spTree>
    <p:extLst>
      <p:ext uri="{BB962C8B-B14F-4D97-AF65-F5344CB8AC3E}">
        <p14:creationId xmlns:p14="http://schemas.microsoft.com/office/powerpoint/2010/main" val="1391184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olutio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F067F4C-584F-4D26-A9F4-7E8E3F096140}"/>
              </a:ext>
              <a:ext uri="{C183D7F6-B498-43B3-948B-1728B52AA6E4}">
                <adec:decorative xmlns:adec="http://schemas.microsoft.com/office/drawing/2017/decorative" val="1"/>
              </a:ext>
            </a:extLst>
          </p:cNvPr>
          <p:cNvSpPr/>
          <p:nvPr userDrawn="1"/>
        </p:nvSpPr>
        <p:spPr>
          <a:xfrm>
            <a:off x="3119944" y="1569034"/>
            <a:ext cx="5395406"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350" noProof="0"/>
          </a:p>
        </p:txBody>
      </p:sp>
      <p:sp>
        <p:nvSpPr>
          <p:cNvPr id="9" name="Picture Placeholder 10">
            <a:extLst>
              <a:ext uri="{FF2B5EF4-FFF2-40B4-BE49-F238E27FC236}">
                <a16:creationId xmlns:a16="http://schemas.microsoft.com/office/drawing/2014/main" id="{6C968367-11F9-40B5-B54F-1555B837CABC}"/>
              </a:ext>
            </a:extLst>
          </p:cNvPr>
          <p:cNvSpPr>
            <a:spLocks noGrp="1"/>
          </p:cNvSpPr>
          <p:nvPr>
            <p:ph type="pic" sz="quarter" idx="13"/>
          </p:nvPr>
        </p:nvSpPr>
        <p:spPr>
          <a:xfrm>
            <a:off x="700223" y="548640"/>
            <a:ext cx="3291840" cy="5760720"/>
          </a:xfrm>
          <a:solidFill>
            <a:schemeClr val="accent6">
              <a:lumMod val="20000"/>
              <a:lumOff val="80000"/>
            </a:schemeClr>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616523" y="365126"/>
            <a:ext cx="3827255" cy="1325563"/>
          </a:xfrm>
        </p:spPr>
        <p:txBody>
          <a:bodyPr rtlCol="0"/>
          <a:lstStyle>
            <a:lvl1pPr>
              <a:defRPr>
                <a:solidFill>
                  <a:schemeClr val="tx1"/>
                </a:solidFill>
              </a:defRPr>
            </a:lvl1pPr>
          </a:lstStyle>
          <a:p>
            <a:pPr rtl="0"/>
            <a:r>
              <a:rPr lang="en-GB" noProof="0"/>
              <a:t>CLICK TO EDIT TITLE</a:t>
            </a:r>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tx1">
                    <a:lumMod val="65000"/>
                    <a:lumOff val="35000"/>
                  </a:schemeClr>
                </a:solidFill>
              </a:defRPr>
            </a:lvl1pPr>
          </a:lstStyle>
          <a:p>
            <a:pPr rtl="0"/>
            <a:r>
              <a:rPr lang="en-GB" noProof="0"/>
              <a:t>7/14/20XX</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tx1">
                    <a:lumMod val="65000"/>
                    <a:lumOff val="35000"/>
                  </a:schemeClr>
                </a:solidFill>
              </a:defRPr>
            </a:lvl1pPr>
          </a:lstStyle>
          <a:p>
            <a:pPr rtl="0"/>
            <a:r>
              <a:rPr lang="en-GB" noProof="0"/>
              <a:t>Pitch deck title</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tx1">
                    <a:lumMod val="65000"/>
                    <a:lumOff val="35000"/>
                  </a:schemeClr>
                </a:solidFill>
              </a:defRPr>
            </a:lvl1pPr>
          </a:lstStyle>
          <a:p>
            <a:pPr rtl="0"/>
            <a:fld id="{B5CEABB6-07DC-46E8-9B57-56EC44A396E5}" type="slidenum">
              <a:rPr lang="en-GB" noProof="0" smtClean="0"/>
              <a:pPr/>
              <a:t>‹#›</a:t>
            </a:fld>
            <a:endParaRPr lang="en-GB" noProof="0"/>
          </a:p>
        </p:txBody>
      </p:sp>
      <p:sp>
        <p:nvSpPr>
          <p:cNvPr id="11" name="Text Placeholder 10">
            <a:extLst>
              <a:ext uri="{FF2B5EF4-FFF2-40B4-BE49-F238E27FC236}">
                <a16:creationId xmlns:a16="http://schemas.microsoft.com/office/drawing/2014/main" id="{78C38614-0243-4ABA-A367-8875F339D658}"/>
              </a:ext>
            </a:extLst>
          </p:cNvPr>
          <p:cNvSpPr>
            <a:spLocks noGrp="1"/>
          </p:cNvSpPr>
          <p:nvPr>
            <p:ph type="body" sz="quarter" idx="14" hasCustomPrompt="1"/>
          </p:nvPr>
        </p:nvSpPr>
        <p:spPr>
          <a:xfrm>
            <a:off x="4614887" y="2093976"/>
            <a:ext cx="3840480" cy="320040"/>
          </a:xfrm>
        </p:spPr>
        <p:txBody>
          <a:bodyPr rtlCol="0">
            <a:noAutofit/>
          </a:bodyPr>
          <a:lstStyle>
            <a:lvl1pPr marL="0" indent="0">
              <a:buNone/>
              <a:defRPr sz="1350" cap="all" baseline="0">
                <a:solidFill>
                  <a:schemeClr val="accent1"/>
                </a:solidFill>
                <a:latin typeface="+mj-lt"/>
              </a:defRPr>
            </a:lvl1pPr>
            <a:lvl2pPr marL="342900" indent="0">
              <a:buNone/>
              <a:defRPr sz="1500">
                <a:solidFill>
                  <a:schemeClr val="accent1"/>
                </a:solidFill>
                <a:latin typeface="+mj-lt"/>
              </a:defRPr>
            </a:lvl2pPr>
            <a:lvl3pPr marL="685800" indent="0">
              <a:buNone/>
              <a:defRPr sz="1500">
                <a:solidFill>
                  <a:schemeClr val="accent1"/>
                </a:solidFill>
                <a:latin typeface="+mj-lt"/>
              </a:defRPr>
            </a:lvl3pPr>
            <a:lvl4pPr marL="1028700" indent="0">
              <a:buNone/>
              <a:defRPr sz="1500">
                <a:solidFill>
                  <a:schemeClr val="accent1"/>
                </a:solidFill>
                <a:latin typeface="+mj-lt"/>
              </a:defRPr>
            </a:lvl4pPr>
            <a:lvl5pPr marL="1371600" indent="0">
              <a:buNone/>
              <a:defRPr sz="1500">
                <a:solidFill>
                  <a:schemeClr val="accent1"/>
                </a:solidFill>
                <a:latin typeface="+mj-lt"/>
              </a:defRPr>
            </a:lvl5pPr>
          </a:lstStyle>
          <a:p>
            <a:pPr lvl="0" rtl="0"/>
            <a:r>
              <a:rPr lang="en-GB" noProof="0"/>
              <a:t>CLICK TO EDIT TEXT</a:t>
            </a:r>
          </a:p>
        </p:txBody>
      </p:sp>
      <p:sp>
        <p:nvSpPr>
          <p:cNvPr id="14" name="Text Placeholder 13">
            <a:extLst>
              <a:ext uri="{FF2B5EF4-FFF2-40B4-BE49-F238E27FC236}">
                <a16:creationId xmlns:a16="http://schemas.microsoft.com/office/drawing/2014/main" id="{C25BE32D-3FC4-4B1B-808E-E2897BC2F70F}"/>
              </a:ext>
            </a:extLst>
          </p:cNvPr>
          <p:cNvSpPr>
            <a:spLocks noGrp="1"/>
          </p:cNvSpPr>
          <p:nvPr>
            <p:ph type="body" sz="quarter" idx="15" hasCustomPrompt="1"/>
          </p:nvPr>
        </p:nvSpPr>
        <p:spPr>
          <a:xfrm>
            <a:off x="4614792" y="2422684"/>
            <a:ext cx="3840480" cy="640080"/>
          </a:xfrm>
        </p:spPr>
        <p:txBody>
          <a:bodyPr rtlCol="0">
            <a:normAutofit/>
          </a:bodyPr>
          <a:lstStyle>
            <a:lvl1pPr marL="0" indent="0">
              <a:lnSpc>
                <a:spcPts val="1500"/>
              </a:lnSpc>
              <a:spcBef>
                <a:spcPts val="0"/>
              </a:spcBef>
              <a:buNone/>
              <a:defRPr sz="105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stStyle>
          <a:p>
            <a:pPr lvl="0" rtl="0"/>
            <a:r>
              <a:rPr lang="en-GB" noProof="0"/>
              <a:t>Click to edit text</a:t>
            </a:r>
          </a:p>
        </p:txBody>
      </p:sp>
      <p:sp>
        <p:nvSpPr>
          <p:cNvPr id="15" name="Text Placeholder 10">
            <a:extLst>
              <a:ext uri="{FF2B5EF4-FFF2-40B4-BE49-F238E27FC236}">
                <a16:creationId xmlns:a16="http://schemas.microsoft.com/office/drawing/2014/main" id="{413E5A31-C8FF-4B6C-AE00-99F85789634D}"/>
              </a:ext>
            </a:extLst>
          </p:cNvPr>
          <p:cNvSpPr>
            <a:spLocks noGrp="1"/>
          </p:cNvSpPr>
          <p:nvPr>
            <p:ph type="body" sz="quarter" idx="16" hasCustomPrompt="1"/>
          </p:nvPr>
        </p:nvSpPr>
        <p:spPr>
          <a:xfrm>
            <a:off x="4614980" y="3227832"/>
            <a:ext cx="3840480" cy="320040"/>
          </a:xfrm>
        </p:spPr>
        <p:txBody>
          <a:bodyPr rtlCol="0">
            <a:noAutofit/>
          </a:bodyPr>
          <a:lstStyle>
            <a:lvl1pPr marL="0" indent="0">
              <a:buNone/>
              <a:defRPr sz="1350" cap="all" baseline="0">
                <a:solidFill>
                  <a:schemeClr val="accent1"/>
                </a:solidFill>
                <a:latin typeface="+mj-lt"/>
              </a:defRPr>
            </a:lvl1pPr>
            <a:lvl2pPr marL="342900" indent="0">
              <a:buNone/>
              <a:defRPr sz="1500">
                <a:solidFill>
                  <a:schemeClr val="accent1"/>
                </a:solidFill>
                <a:latin typeface="+mj-lt"/>
              </a:defRPr>
            </a:lvl2pPr>
            <a:lvl3pPr marL="685800" indent="0">
              <a:buNone/>
              <a:defRPr sz="1500">
                <a:solidFill>
                  <a:schemeClr val="accent1"/>
                </a:solidFill>
                <a:latin typeface="+mj-lt"/>
              </a:defRPr>
            </a:lvl3pPr>
            <a:lvl4pPr marL="1028700" indent="0">
              <a:buNone/>
              <a:defRPr sz="1500">
                <a:solidFill>
                  <a:schemeClr val="accent1"/>
                </a:solidFill>
                <a:latin typeface="+mj-lt"/>
              </a:defRPr>
            </a:lvl4pPr>
            <a:lvl5pPr marL="1371600" indent="0">
              <a:buNone/>
              <a:defRPr sz="1500">
                <a:solidFill>
                  <a:schemeClr val="accent1"/>
                </a:solidFill>
                <a:latin typeface="+mj-lt"/>
              </a:defRPr>
            </a:lvl5pPr>
          </a:lstStyle>
          <a:p>
            <a:pPr lvl="0" rtl="0"/>
            <a:r>
              <a:rPr lang="en-GB" noProof="0"/>
              <a:t>CLICK TO EDIT TEXT</a:t>
            </a:r>
          </a:p>
        </p:txBody>
      </p:sp>
      <p:sp>
        <p:nvSpPr>
          <p:cNvPr id="16" name="Text Placeholder 13">
            <a:extLst>
              <a:ext uri="{FF2B5EF4-FFF2-40B4-BE49-F238E27FC236}">
                <a16:creationId xmlns:a16="http://schemas.microsoft.com/office/drawing/2014/main" id="{99346137-3239-4162-9799-29D8E0B44CA8}"/>
              </a:ext>
            </a:extLst>
          </p:cNvPr>
          <p:cNvSpPr>
            <a:spLocks noGrp="1"/>
          </p:cNvSpPr>
          <p:nvPr>
            <p:ph type="body" sz="quarter" idx="17" hasCustomPrompt="1"/>
          </p:nvPr>
        </p:nvSpPr>
        <p:spPr>
          <a:xfrm>
            <a:off x="4614886" y="3559290"/>
            <a:ext cx="3840480" cy="457200"/>
          </a:xfrm>
        </p:spPr>
        <p:txBody>
          <a:bodyPr rtlCol="0">
            <a:normAutofit/>
          </a:bodyPr>
          <a:lstStyle>
            <a:lvl1pPr marL="0" indent="0">
              <a:lnSpc>
                <a:spcPts val="1500"/>
              </a:lnSpc>
              <a:spcBef>
                <a:spcPts val="0"/>
              </a:spcBef>
              <a:buNone/>
              <a:defRPr sz="105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stStyle>
          <a:p>
            <a:pPr lvl="0" rtl="0"/>
            <a:r>
              <a:rPr lang="en-GB" noProof="0"/>
              <a:t>Click to edit text</a:t>
            </a:r>
          </a:p>
        </p:txBody>
      </p:sp>
      <p:sp>
        <p:nvSpPr>
          <p:cNvPr id="21" name="Text Placeholder 10">
            <a:extLst>
              <a:ext uri="{FF2B5EF4-FFF2-40B4-BE49-F238E27FC236}">
                <a16:creationId xmlns:a16="http://schemas.microsoft.com/office/drawing/2014/main" id="{005E970C-F216-4C13-B637-2CD29EB1F737}"/>
              </a:ext>
            </a:extLst>
          </p:cNvPr>
          <p:cNvSpPr>
            <a:spLocks noGrp="1"/>
          </p:cNvSpPr>
          <p:nvPr>
            <p:ph type="body" sz="quarter" idx="18" hasCustomPrompt="1"/>
          </p:nvPr>
        </p:nvSpPr>
        <p:spPr>
          <a:xfrm>
            <a:off x="4611875" y="4059936"/>
            <a:ext cx="3840480" cy="320040"/>
          </a:xfrm>
        </p:spPr>
        <p:txBody>
          <a:bodyPr rtlCol="0">
            <a:noAutofit/>
          </a:bodyPr>
          <a:lstStyle>
            <a:lvl1pPr marL="0" indent="0">
              <a:buNone/>
              <a:defRPr sz="1350" cap="all" baseline="0">
                <a:solidFill>
                  <a:schemeClr val="accent1"/>
                </a:solidFill>
                <a:latin typeface="+mj-lt"/>
              </a:defRPr>
            </a:lvl1pPr>
            <a:lvl2pPr marL="342900" indent="0">
              <a:buNone/>
              <a:defRPr sz="1500">
                <a:solidFill>
                  <a:schemeClr val="accent1"/>
                </a:solidFill>
                <a:latin typeface="+mj-lt"/>
              </a:defRPr>
            </a:lvl2pPr>
            <a:lvl3pPr marL="685800" indent="0">
              <a:buNone/>
              <a:defRPr sz="1500">
                <a:solidFill>
                  <a:schemeClr val="accent1"/>
                </a:solidFill>
                <a:latin typeface="+mj-lt"/>
              </a:defRPr>
            </a:lvl3pPr>
            <a:lvl4pPr marL="1028700" indent="0">
              <a:buNone/>
              <a:defRPr sz="1500">
                <a:solidFill>
                  <a:schemeClr val="accent1"/>
                </a:solidFill>
                <a:latin typeface="+mj-lt"/>
              </a:defRPr>
            </a:lvl4pPr>
            <a:lvl5pPr marL="1371600" indent="0">
              <a:buNone/>
              <a:defRPr sz="1500">
                <a:solidFill>
                  <a:schemeClr val="accent1"/>
                </a:solidFill>
                <a:latin typeface="+mj-lt"/>
              </a:defRPr>
            </a:lvl5pPr>
          </a:lstStyle>
          <a:p>
            <a:pPr lvl="0" rtl="0"/>
            <a:r>
              <a:rPr lang="en-GB" noProof="0"/>
              <a:t>CLICK TO EDIT TEXT</a:t>
            </a:r>
          </a:p>
        </p:txBody>
      </p:sp>
      <p:sp>
        <p:nvSpPr>
          <p:cNvPr id="22" name="Text Placeholder 13">
            <a:extLst>
              <a:ext uri="{FF2B5EF4-FFF2-40B4-BE49-F238E27FC236}">
                <a16:creationId xmlns:a16="http://schemas.microsoft.com/office/drawing/2014/main" id="{FD54B08D-52AA-478D-9A22-40F57CEFF5E6}"/>
              </a:ext>
            </a:extLst>
          </p:cNvPr>
          <p:cNvSpPr>
            <a:spLocks noGrp="1"/>
          </p:cNvSpPr>
          <p:nvPr>
            <p:ph type="body" sz="quarter" idx="19" hasCustomPrompt="1"/>
          </p:nvPr>
        </p:nvSpPr>
        <p:spPr>
          <a:xfrm>
            <a:off x="4611781" y="4388168"/>
            <a:ext cx="3840480" cy="640080"/>
          </a:xfrm>
        </p:spPr>
        <p:txBody>
          <a:bodyPr rtlCol="0">
            <a:normAutofit/>
          </a:bodyPr>
          <a:lstStyle>
            <a:lvl1pPr marL="0" indent="0">
              <a:lnSpc>
                <a:spcPts val="1500"/>
              </a:lnSpc>
              <a:spcBef>
                <a:spcPts val="0"/>
              </a:spcBef>
              <a:buNone/>
              <a:defRPr sz="105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stStyle>
          <a:p>
            <a:pPr lvl="0" rtl="0"/>
            <a:r>
              <a:rPr lang="en-GB" noProof="0"/>
              <a:t>Click to edit text</a:t>
            </a:r>
          </a:p>
        </p:txBody>
      </p:sp>
      <p:sp>
        <p:nvSpPr>
          <p:cNvPr id="23" name="Text Placeholder 10">
            <a:extLst>
              <a:ext uri="{FF2B5EF4-FFF2-40B4-BE49-F238E27FC236}">
                <a16:creationId xmlns:a16="http://schemas.microsoft.com/office/drawing/2014/main" id="{78434772-1E65-4475-A328-95A7B2445794}"/>
              </a:ext>
            </a:extLst>
          </p:cNvPr>
          <p:cNvSpPr>
            <a:spLocks noGrp="1"/>
          </p:cNvSpPr>
          <p:nvPr>
            <p:ph type="body" sz="quarter" idx="20" hasCustomPrompt="1"/>
          </p:nvPr>
        </p:nvSpPr>
        <p:spPr>
          <a:xfrm>
            <a:off x="4611969" y="5202936"/>
            <a:ext cx="3840480" cy="320040"/>
          </a:xfrm>
        </p:spPr>
        <p:txBody>
          <a:bodyPr rtlCol="0">
            <a:noAutofit/>
          </a:bodyPr>
          <a:lstStyle>
            <a:lvl1pPr marL="0" indent="0">
              <a:buNone/>
              <a:defRPr sz="1350" cap="all" baseline="0">
                <a:solidFill>
                  <a:schemeClr val="accent1"/>
                </a:solidFill>
                <a:latin typeface="+mj-lt"/>
              </a:defRPr>
            </a:lvl1pPr>
            <a:lvl2pPr marL="342900" indent="0">
              <a:buNone/>
              <a:defRPr sz="1500">
                <a:solidFill>
                  <a:schemeClr val="accent1"/>
                </a:solidFill>
                <a:latin typeface="+mj-lt"/>
              </a:defRPr>
            </a:lvl2pPr>
            <a:lvl3pPr marL="685800" indent="0">
              <a:buNone/>
              <a:defRPr sz="1500">
                <a:solidFill>
                  <a:schemeClr val="accent1"/>
                </a:solidFill>
                <a:latin typeface="+mj-lt"/>
              </a:defRPr>
            </a:lvl3pPr>
            <a:lvl4pPr marL="1028700" indent="0">
              <a:buNone/>
              <a:defRPr sz="1500">
                <a:solidFill>
                  <a:schemeClr val="accent1"/>
                </a:solidFill>
                <a:latin typeface="+mj-lt"/>
              </a:defRPr>
            </a:lvl4pPr>
            <a:lvl5pPr marL="1371600" indent="0">
              <a:buNone/>
              <a:defRPr sz="1500">
                <a:solidFill>
                  <a:schemeClr val="accent1"/>
                </a:solidFill>
                <a:latin typeface="+mj-lt"/>
              </a:defRPr>
            </a:lvl5pPr>
          </a:lstStyle>
          <a:p>
            <a:pPr lvl="0" rtl="0"/>
            <a:r>
              <a:rPr lang="en-GB" noProof="0"/>
              <a:t>CLICK TO EDIT TEXT</a:t>
            </a:r>
          </a:p>
        </p:txBody>
      </p:sp>
      <p:sp>
        <p:nvSpPr>
          <p:cNvPr id="24" name="Text Placeholder 13">
            <a:extLst>
              <a:ext uri="{FF2B5EF4-FFF2-40B4-BE49-F238E27FC236}">
                <a16:creationId xmlns:a16="http://schemas.microsoft.com/office/drawing/2014/main" id="{16497897-EF41-49AE-B577-23E1843D2DEA}"/>
              </a:ext>
            </a:extLst>
          </p:cNvPr>
          <p:cNvSpPr>
            <a:spLocks noGrp="1"/>
          </p:cNvSpPr>
          <p:nvPr>
            <p:ph type="body" sz="quarter" idx="21" hasCustomPrompt="1"/>
          </p:nvPr>
        </p:nvSpPr>
        <p:spPr>
          <a:xfrm>
            <a:off x="4611875" y="5535502"/>
            <a:ext cx="3840480" cy="640080"/>
          </a:xfrm>
        </p:spPr>
        <p:txBody>
          <a:bodyPr rtlCol="0">
            <a:normAutofit/>
          </a:bodyPr>
          <a:lstStyle>
            <a:lvl1pPr marL="0" indent="0">
              <a:lnSpc>
                <a:spcPts val="1500"/>
              </a:lnSpc>
              <a:spcBef>
                <a:spcPts val="0"/>
              </a:spcBef>
              <a:buNone/>
              <a:defRPr sz="105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stStyle>
          <a:p>
            <a:pPr lvl="0" rtl="0"/>
            <a:r>
              <a:rPr lang="en-GB" noProof="0"/>
              <a:t>Click to edit text</a:t>
            </a:r>
          </a:p>
        </p:txBody>
      </p:sp>
    </p:spTree>
    <p:extLst>
      <p:ext uri="{BB962C8B-B14F-4D97-AF65-F5344CB8AC3E}">
        <p14:creationId xmlns:p14="http://schemas.microsoft.com/office/powerpoint/2010/main" val="2775480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AE8C-81CC-4756-B054-04075AA7164C}" type="datetimeFigureOut">
              <a:rPr lang="en-GB" smtClean="0"/>
              <a:t>23/01/2024</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80C38-052F-46E1-B450-8371A507461F}" type="slidenum">
              <a:rPr lang="en-GB" smtClean="0"/>
              <a:t>‹#›</a:t>
            </a:fld>
            <a:endParaRPr lang="en-GB"/>
          </a:p>
        </p:txBody>
      </p:sp>
    </p:spTree>
    <p:extLst>
      <p:ext uri="{BB962C8B-B14F-4D97-AF65-F5344CB8AC3E}">
        <p14:creationId xmlns:p14="http://schemas.microsoft.com/office/powerpoint/2010/main" val="128746621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photo of bridge and cables">
            <a:extLst>
              <a:ext uri="{FF2B5EF4-FFF2-40B4-BE49-F238E27FC236}">
                <a16:creationId xmlns:a16="http://schemas.microsoft.com/office/drawing/2014/main" id="{96D6DE01-D902-4482-9C44-25411826C9AE}"/>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l="12509" r="12509"/>
          <a:stretch/>
        </p:blipFill>
        <p:spPr/>
      </p:pic>
      <p:sp>
        <p:nvSpPr>
          <p:cNvPr id="7" name="Title 6">
            <a:extLst>
              <a:ext uri="{FF2B5EF4-FFF2-40B4-BE49-F238E27FC236}">
                <a16:creationId xmlns:a16="http://schemas.microsoft.com/office/drawing/2014/main" id="{9C522CE7-8601-4799-A188-72F4C128D33A}"/>
              </a:ext>
            </a:extLst>
          </p:cNvPr>
          <p:cNvSpPr>
            <a:spLocks noGrp="1"/>
          </p:cNvSpPr>
          <p:nvPr>
            <p:ph type="ctrTitle"/>
          </p:nvPr>
        </p:nvSpPr>
        <p:spPr>
          <a:xfrm>
            <a:off x="628650" y="4334257"/>
            <a:ext cx="7270444" cy="830969"/>
          </a:xfrm>
        </p:spPr>
        <p:txBody>
          <a:bodyPr rtlCol="0" anchor="b">
            <a:normAutofit fontScale="90000"/>
          </a:bodyPr>
          <a:lstStyle/>
          <a:p>
            <a:pPr rtl="0"/>
            <a:r>
              <a:rPr lang="en-GB" dirty="0"/>
              <a:t>2024 Elections, Disinflation &amp; Ai</a:t>
            </a:r>
          </a:p>
        </p:txBody>
      </p:sp>
      <p:sp>
        <p:nvSpPr>
          <p:cNvPr id="5" name="Text Placeholder 4">
            <a:extLst>
              <a:ext uri="{FF2B5EF4-FFF2-40B4-BE49-F238E27FC236}">
                <a16:creationId xmlns:a16="http://schemas.microsoft.com/office/drawing/2014/main" id="{3B95A575-4944-44FE-8343-886F3F62894C}"/>
              </a:ext>
            </a:extLst>
          </p:cNvPr>
          <p:cNvSpPr>
            <a:spLocks noGrp="1"/>
          </p:cNvSpPr>
          <p:nvPr>
            <p:ph type="body" sz="quarter" idx="13"/>
          </p:nvPr>
        </p:nvSpPr>
        <p:spPr>
          <a:xfrm>
            <a:off x="630937" y="5164074"/>
            <a:ext cx="5965031" cy="342900"/>
          </a:xfrm>
        </p:spPr>
        <p:txBody>
          <a:bodyPr rtlCol="0"/>
          <a:lstStyle/>
          <a:p>
            <a:pPr rtl="0"/>
            <a:r>
              <a:rPr lang="en-GB" dirty="0"/>
              <a:t>Steen Jakobsen, Chief Investment Officer</a:t>
            </a:r>
          </a:p>
          <a:p>
            <a:pPr rtl="0"/>
            <a:r>
              <a:rPr lang="en-GB" dirty="0"/>
              <a:t>January 16th, 2024</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5686" y="103016"/>
            <a:ext cx="803959" cy="759741"/>
          </a:xfrm>
          <a:prstGeom prst="rect">
            <a:avLst/>
          </a:prstGeom>
        </p:spPr>
      </p:pic>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4616523" y="1131094"/>
            <a:ext cx="3827255" cy="994172"/>
          </a:xfrm>
        </p:spPr>
        <p:txBody>
          <a:bodyPr rtlCol="0"/>
          <a:lstStyle/>
          <a:p>
            <a:pPr rtl="0"/>
            <a:r>
              <a:rPr lang="en-GB" dirty="0"/>
              <a:t>Main Points</a:t>
            </a:r>
          </a:p>
        </p:txBody>
      </p:sp>
      <p:sp>
        <p:nvSpPr>
          <p:cNvPr id="50" name="Date Placeholder 49">
            <a:extLst>
              <a:ext uri="{FF2B5EF4-FFF2-40B4-BE49-F238E27FC236}">
                <a16:creationId xmlns:a16="http://schemas.microsoft.com/office/drawing/2014/main" id="{9726F8A6-61E7-497C-B12F-6E9E2C0564C8}"/>
              </a:ext>
            </a:extLst>
          </p:cNvPr>
          <p:cNvSpPr>
            <a:spLocks noGrp="1"/>
          </p:cNvSpPr>
          <p:nvPr>
            <p:ph type="dt" sz="half" idx="10"/>
          </p:nvPr>
        </p:nvSpPr>
        <p:spPr>
          <a:xfrm>
            <a:off x="628650" y="5624513"/>
            <a:ext cx="2057400" cy="273844"/>
          </a:xfrm>
        </p:spPr>
        <p:txBody>
          <a:bodyPr rtlCol="0"/>
          <a:lstStyle/>
          <a:p>
            <a:pPr rtl="0"/>
            <a:r>
              <a:rPr lang="en-GB" dirty="0"/>
              <a:t>01/19/2024</a:t>
            </a:r>
          </a:p>
          <a:p>
            <a:pPr rtl="0"/>
            <a:endParaRPr lang="en-GB" dirty="0"/>
          </a:p>
        </p:txBody>
      </p:sp>
      <p:sp>
        <p:nvSpPr>
          <p:cNvPr id="52" name="Slide Number Placeholder 51">
            <a:extLst>
              <a:ext uri="{FF2B5EF4-FFF2-40B4-BE49-F238E27FC236}">
                <a16:creationId xmlns:a16="http://schemas.microsoft.com/office/drawing/2014/main" id="{BD1651FB-5427-4C2E-968C-077A5FCB9D89}"/>
              </a:ext>
            </a:extLst>
          </p:cNvPr>
          <p:cNvSpPr>
            <a:spLocks noGrp="1"/>
          </p:cNvSpPr>
          <p:nvPr>
            <p:ph type="sldNum" sz="quarter" idx="12"/>
          </p:nvPr>
        </p:nvSpPr>
        <p:spPr>
          <a:xfrm>
            <a:off x="6457950" y="5624513"/>
            <a:ext cx="2057400" cy="273844"/>
          </a:xfrm>
        </p:spPr>
        <p:txBody>
          <a:bodyPr rtlCol="0"/>
          <a:lstStyle/>
          <a:p>
            <a:pPr rtl="0"/>
            <a:fld id="{B5CEABB6-07DC-46E8-9B57-56EC44A396E5}" type="slidenum">
              <a:rPr lang="en-GB" smtClean="0"/>
              <a:pPr rtl="0"/>
              <a:t>2</a:t>
            </a:fld>
            <a:endParaRPr lang="en-GB"/>
          </a:p>
        </p:txBody>
      </p:sp>
      <p:sp>
        <p:nvSpPr>
          <p:cNvPr id="3" name="Content Placeholder 2">
            <a:extLst>
              <a:ext uri="{FF2B5EF4-FFF2-40B4-BE49-F238E27FC236}">
                <a16:creationId xmlns:a16="http://schemas.microsoft.com/office/drawing/2014/main" id="{D4A2EB3F-4D60-451F-8F45-7D6654D2FCD9}"/>
              </a:ext>
            </a:extLst>
          </p:cNvPr>
          <p:cNvSpPr>
            <a:spLocks noGrp="1"/>
          </p:cNvSpPr>
          <p:nvPr>
            <p:ph type="body" sz="quarter" idx="14"/>
          </p:nvPr>
        </p:nvSpPr>
        <p:spPr>
          <a:xfrm>
            <a:off x="4614887" y="2427732"/>
            <a:ext cx="3840480" cy="240030"/>
          </a:xfrm>
        </p:spPr>
        <p:txBody>
          <a:bodyPr vert="horz" lIns="68580" tIns="34290" rIns="68580" bIns="34290" rtlCol="0" anchor="t">
            <a:normAutofit lnSpcReduction="10000"/>
          </a:bodyPr>
          <a:lstStyle/>
          <a:p>
            <a:pPr rtl="0"/>
            <a:r>
              <a:rPr lang="da-DK" dirty="0"/>
              <a:t>N</a:t>
            </a:r>
            <a:r>
              <a:rPr lang="en-GB" dirty="0" err="1"/>
              <a:t>arrative</a:t>
            </a:r>
            <a:endParaRPr lang="en-GB" dirty="0"/>
          </a:p>
        </p:txBody>
      </p:sp>
      <p:sp>
        <p:nvSpPr>
          <p:cNvPr id="21" name="Text Placeholder 20">
            <a:extLst>
              <a:ext uri="{FF2B5EF4-FFF2-40B4-BE49-F238E27FC236}">
                <a16:creationId xmlns:a16="http://schemas.microsoft.com/office/drawing/2014/main" id="{43DDEB93-8628-4CD2-969D-1108E86844B5}"/>
              </a:ext>
            </a:extLst>
          </p:cNvPr>
          <p:cNvSpPr>
            <a:spLocks noGrp="1"/>
          </p:cNvSpPr>
          <p:nvPr>
            <p:ph type="body" sz="quarter" idx="15"/>
          </p:nvPr>
        </p:nvSpPr>
        <p:spPr>
          <a:xfrm>
            <a:off x="4614792" y="2674263"/>
            <a:ext cx="3840480" cy="480060"/>
          </a:xfrm>
        </p:spPr>
        <p:txBody>
          <a:bodyPr rtlCol="0">
            <a:normAutofit/>
          </a:bodyPr>
          <a:lstStyle/>
          <a:p>
            <a:pPr rtl="0"/>
            <a:r>
              <a:rPr lang="en-GB" dirty="0"/>
              <a:t>Disinflation</a:t>
            </a:r>
          </a:p>
          <a:p>
            <a:pPr rtl="0"/>
            <a:r>
              <a:rPr lang="en-GB" dirty="0"/>
              <a:t>Fed &amp; ECB will cut rates aggressively</a:t>
            </a:r>
          </a:p>
          <a:p>
            <a:pPr rtl="0"/>
            <a:endParaRPr lang="en-GB" dirty="0"/>
          </a:p>
          <a:p>
            <a:pPr rtl="0"/>
            <a:endParaRPr lang="en-GB" dirty="0"/>
          </a:p>
        </p:txBody>
      </p:sp>
      <p:sp>
        <p:nvSpPr>
          <p:cNvPr id="22" name="Text Placeholder 21">
            <a:extLst>
              <a:ext uri="{FF2B5EF4-FFF2-40B4-BE49-F238E27FC236}">
                <a16:creationId xmlns:a16="http://schemas.microsoft.com/office/drawing/2014/main" id="{1148019F-B471-48D3-A6AA-3F0B467240B5}"/>
              </a:ext>
            </a:extLst>
          </p:cNvPr>
          <p:cNvSpPr>
            <a:spLocks noGrp="1"/>
          </p:cNvSpPr>
          <p:nvPr>
            <p:ph type="body" sz="quarter" idx="16"/>
          </p:nvPr>
        </p:nvSpPr>
        <p:spPr>
          <a:xfrm>
            <a:off x="4614980" y="3278124"/>
            <a:ext cx="3840480" cy="240030"/>
          </a:xfrm>
        </p:spPr>
        <p:txBody>
          <a:bodyPr rtlCol="0"/>
          <a:lstStyle/>
          <a:p>
            <a:pPr rtl="0"/>
            <a:r>
              <a:rPr lang="en-GB" dirty="0"/>
              <a:t>Election Cycle	</a:t>
            </a:r>
          </a:p>
        </p:txBody>
      </p:sp>
      <p:sp>
        <p:nvSpPr>
          <p:cNvPr id="23" name="Text Placeholder 22">
            <a:extLst>
              <a:ext uri="{FF2B5EF4-FFF2-40B4-BE49-F238E27FC236}">
                <a16:creationId xmlns:a16="http://schemas.microsoft.com/office/drawing/2014/main" id="{1B300A6A-6AD6-4D6C-85C5-FDF36EF1D3CF}"/>
              </a:ext>
            </a:extLst>
          </p:cNvPr>
          <p:cNvSpPr>
            <a:spLocks noGrp="1"/>
          </p:cNvSpPr>
          <p:nvPr>
            <p:ph type="body" sz="quarter" idx="17"/>
          </p:nvPr>
        </p:nvSpPr>
        <p:spPr>
          <a:xfrm>
            <a:off x="4614886" y="3526718"/>
            <a:ext cx="3840480" cy="342900"/>
          </a:xfrm>
        </p:spPr>
        <p:txBody>
          <a:bodyPr rtlCol="0">
            <a:normAutofit/>
          </a:bodyPr>
          <a:lstStyle/>
          <a:p>
            <a:pPr rtl="0"/>
            <a:r>
              <a:rPr lang="da-DK" dirty="0"/>
              <a:t>50% of </a:t>
            </a:r>
            <a:r>
              <a:rPr lang="da-DK" dirty="0" err="1"/>
              <a:t>world</a:t>
            </a:r>
            <a:r>
              <a:rPr lang="da-DK" dirty="0"/>
              <a:t> </a:t>
            </a:r>
            <a:r>
              <a:rPr lang="da-DK" dirty="0" err="1"/>
              <a:t>going</a:t>
            </a:r>
            <a:r>
              <a:rPr lang="da-DK" dirty="0"/>
              <a:t> to </a:t>
            </a:r>
            <a:r>
              <a:rPr lang="en-GB" dirty="0"/>
              <a:t>elections in 2024. Market </a:t>
            </a:r>
            <a:r>
              <a:rPr lang="en-GB" b="1" dirty="0"/>
              <a:t>will be juiced</a:t>
            </a:r>
            <a:endParaRPr lang="en-GB" dirty="0"/>
          </a:p>
        </p:txBody>
      </p:sp>
      <p:sp>
        <p:nvSpPr>
          <p:cNvPr id="24" name="Text Placeholder 23">
            <a:extLst>
              <a:ext uri="{FF2B5EF4-FFF2-40B4-BE49-F238E27FC236}">
                <a16:creationId xmlns:a16="http://schemas.microsoft.com/office/drawing/2014/main" id="{C03AC016-5A46-4B6E-943F-B9F46486290F}"/>
              </a:ext>
            </a:extLst>
          </p:cNvPr>
          <p:cNvSpPr>
            <a:spLocks noGrp="1"/>
          </p:cNvSpPr>
          <p:nvPr>
            <p:ph type="body" sz="quarter" idx="18"/>
          </p:nvPr>
        </p:nvSpPr>
        <p:spPr>
          <a:xfrm>
            <a:off x="4611875" y="3902202"/>
            <a:ext cx="3840480" cy="240030"/>
          </a:xfrm>
        </p:spPr>
        <p:txBody>
          <a:bodyPr rtlCol="0"/>
          <a:lstStyle/>
          <a:p>
            <a:pPr rtl="0"/>
            <a:r>
              <a:rPr lang="en-GB" dirty="0"/>
              <a:t>RISK</a:t>
            </a:r>
          </a:p>
        </p:txBody>
      </p:sp>
      <p:sp>
        <p:nvSpPr>
          <p:cNvPr id="25" name="Text Placeholder 24">
            <a:extLst>
              <a:ext uri="{FF2B5EF4-FFF2-40B4-BE49-F238E27FC236}">
                <a16:creationId xmlns:a16="http://schemas.microsoft.com/office/drawing/2014/main" id="{10A43BEE-B04F-469B-9957-9AF5947E5A19}"/>
              </a:ext>
            </a:extLst>
          </p:cNvPr>
          <p:cNvSpPr>
            <a:spLocks noGrp="1"/>
          </p:cNvSpPr>
          <p:nvPr>
            <p:ph type="body" sz="quarter" idx="19"/>
          </p:nvPr>
        </p:nvSpPr>
        <p:spPr>
          <a:xfrm>
            <a:off x="4611781" y="4148376"/>
            <a:ext cx="3840480" cy="480060"/>
          </a:xfrm>
        </p:spPr>
        <p:txBody>
          <a:bodyPr rtlCol="0">
            <a:normAutofit/>
          </a:bodyPr>
          <a:lstStyle/>
          <a:p>
            <a:pPr rtl="0"/>
            <a:r>
              <a:rPr lang="en-GB" dirty="0"/>
              <a:t>Geopolitical risk – Middle East</a:t>
            </a:r>
          </a:p>
          <a:p>
            <a:pPr rtl="0"/>
            <a:r>
              <a:rPr lang="en-GB" dirty="0"/>
              <a:t>Everyone is wrong scenario: Deeper recession &amp; China blow-out</a:t>
            </a:r>
          </a:p>
        </p:txBody>
      </p:sp>
      <p:sp>
        <p:nvSpPr>
          <p:cNvPr id="26" name="Text Placeholder 25">
            <a:extLst>
              <a:ext uri="{FF2B5EF4-FFF2-40B4-BE49-F238E27FC236}">
                <a16:creationId xmlns:a16="http://schemas.microsoft.com/office/drawing/2014/main" id="{2631719C-FC8F-4C94-8D70-74C636AC876C}"/>
              </a:ext>
            </a:extLst>
          </p:cNvPr>
          <p:cNvSpPr>
            <a:spLocks noGrp="1"/>
          </p:cNvSpPr>
          <p:nvPr>
            <p:ph type="body" sz="quarter" idx="20"/>
          </p:nvPr>
        </p:nvSpPr>
        <p:spPr>
          <a:xfrm>
            <a:off x="4611969" y="4759452"/>
            <a:ext cx="3840480" cy="240030"/>
          </a:xfrm>
        </p:spPr>
        <p:txBody>
          <a:bodyPr rtlCol="0"/>
          <a:lstStyle/>
          <a:p>
            <a:pPr rtl="0"/>
            <a:r>
              <a:rPr lang="en-GB" dirty="0"/>
              <a:t>Long Term</a:t>
            </a:r>
          </a:p>
        </p:txBody>
      </p:sp>
      <p:sp>
        <p:nvSpPr>
          <p:cNvPr id="27" name="Text Placeholder 26">
            <a:extLst>
              <a:ext uri="{FF2B5EF4-FFF2-40B4-BE49-F238E27FC236}">
                <a16:creationId xmlns:a16="http://schemas.microsoft.com/office/drawing/2014/main" id="{58552BB2-2387-4A2C-8668-B6633FE46EE4}"/>
              </a:ext>
            </a:extLst>
          </p:cNvPr>
          <p:cNvSpPr>
            <a:spLocks noGrp="1"/>
          </p:cNvSpPr>
          <p:nvPr>
            <p:ph type="body" sz="quarter" idx="21"/>
          </p:nvPr>
        </p:nvSpPr>
        <p:spPr>
          <a:xfrm>
            <a:off x="4611875" y="5008877"/>
            <a:ext cx="3840480" cy="637677"/>
          </a:xfrm>
        </p:spPr>
        <p:txBody>
          <a:bodyPr rtlCol="0">
            <a:normAutofit/>
          </a:bodyPr>
          <a:lstStyle/>
          <a:p>
            <a:pPr rtl="0"/>
            <a:r>
              <a:rPr lang="en-GB" dirty="0"/>
              <a:t>Marginal Cost of Energy to zero before 2035?</a:t>
            </a:r>
          </a:p>
          <a:p>
            <a:pPr rtl="0"/>
            <a:r>
              <a:rPr lang="en-GB" dirty="0"/>
              <a:t>Final Innings of Pretend-and-</a:t>
            </a:r>
            <a:r>
              <a:rPr lang="en-GB" dirty="0" err="1"/>
              <a:t>Extend..but</a:t>
            </a:r>
            <a:r>
              <a:rPr lang="en-GB" dirty="0"/>
              <a:t> final!</a:t>
            </a:r>
          </a:p>
          <a:p>
            <a:pPr rtl="0"/>
            <a:endParaRPr lang="en-GB" dirty="0"/>
          </a:p>
          <a:p>
            <a:pPr rtl="0"/>
            <a:endParaRPr lang="en-GB" dirty="0"/>
          </a:p>
        </p:txBody>
      </p:sp>
      <p:pic>
        <p:nvPicPr>
          <p:cNvPr id="4" name="Picture 3">
            <a:extLst>
              <a:ext uri="{FF2B5EF4-FFF2-40B4-BE49-F238E27FC236}">
                <a16:creationId xmlns:a16="http://schemas.microsoft.com/office/drawing/2014/main" id="{885BEA75-13EA-008D-EA5A-89152A1AEB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pic>
        <p:nvPicPr>
          <p:cNvPr id="33" name="Picture 32" descr="A board game with dice and cards&#10;&#10;Description automatically generated">
            <a:extLst>
              <a:ext uri="{FF2B5EF4-FFF2-40B4-BE49-F238E27FC236}">
                <a16:creationId xmlns:a16="http://schemas.microsoft.com/office/drawing/2014/main" id="{7A551ADC-2C54-60FC-3A23-30465D5C5F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579" y="1992249"/>
            <a:ext cx="3776255" cy="3531626"/>
          </a:xfrm>
          <a:prstGeom prst="rect">
            <a:avLst/>
          </a:prstGeom>
        </p:spPr>
      </p:pic>
    </p:spTree>
    <p:extLst>
      <p:ext uri="{BB962C8B-B14F-4D97-AF65-F5344CB8AC3E}">
        <p14:creationId xmlns:p14="http://schemas.microsoft.com/office/powerpoint/2010/main" val="1196191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4042" y="568198"/>
            <a:ext cx="7273466" cy="1538883"/>
          </a:xfrm>
          <a:prstGeom prst="rect">
            <a:avLst/>
          </a:prstGeom>
        </p:spPr>
        <p:txBody>
          <a:bodyPr wrap="square">
            <a:spAutoFit/>
          </a:bodyPr>
          <a:lstStyle/>
          <a:p>
            <a:pPr algn="ctr"/>
            <a:r>
              <a:rPr lang="en-US" b="1" dirty="0"/>
              <a:t>Concept: Rates will go to ZERO loss for BAC on HTM…..</a:t>
            </a:r>
          </a:p>
          <a:p>
            <a:pPr algn="ctr"/>
            <a:r>
              <a:rPr lang="en-US" sz="1400" b="1" dirty="0"/>
              <a:t>Rates will go to a level which will “neutralize” BAC &amp; small banks from Held-to-Maturity Loss</a:t>
            </a:r>
          </a:p>
          <a:p>
            <a:pPr algn="ctr"/>
            <a:endParaRPr lang="en-US" sz="1400" b="1" dirty="0"/>
          </a:p>
          <a:p>
            <a:pPr algn="ctr"/>
            <a:r>
              <a:rPr lang="en-US" sz="1400" b="1" dirty="0"/>
              <a:t>The below calculation comes up with </a:t>
            </a:r>
            <a:r>
              <a:rPr lang="en-US" sz="1400" dirty="0"/>
              <a:t>estimated need for rates to come down 202 BPS in blended US bonds (but roughly same in 10Y</a:t>
            </a:r>
            <a:r>
              <a:rPr lang="en-US" sz="2000" dirty="0"/>
              <a:t>)</a:t>
            </a:r>
            <a:r>
              <a:rPr lang="en-US" sz="2000" b="1" dirty="0"/>
              <a:t> </a:t>
            </a:r>
            <a:r>
              <a:rPr lang="en-US" sz="2000" b="1" dirty="0">
                <a:sym typeface="Wingdings" panose="05000000000000000000" pitchFamily="2" charset="2"/>
              </a:rPr>
              <a:t> 10Y @ 225 bps</a:t>
            </a:r>
            <a:endParaRPr lang="en-US" sz="2000" b="1" dirty="0"/>
          </a:p>
          <a:p>
            <a:pPr algn="ctr"/>
            <a:endParaRPr lang="en-US" sz="1400"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pic>
        <p:nvPicPr>
          <p:cNvPr id="8" name="Content Placeholder 7" descr="A screenshot of a computer&#10;&#10;Description automatically generated">
            <a:extLst>
              <a:ext uri="{FF2B5EF4-FFF2-40B4-BE49-F238E27FC236}">
                <a16:creationId xmlns:a16="http://schemas.microsoft.com/office/drawing/2014/main" id="{E5C5E8D8-9889-F449-790F-2CCF5A257F1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27506" y="1854331"/>
            <a:ext cx="5657713" cy="4734861"/>
          </a:xfrm>
        </p:spPr>
      </p:pic>
    </p:spTree>
    <p:extLst>
      <p:ext uri="{BB962C8B-B14F-4D97-AF65-F5344CB8AC3E}">
        <p14:creationId xmlns:p14="http://schemas.microsoft.com/office/powerpoint/2010/main" val="2629193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6145" y="900224"/>
            <a:ext cx="7414437" cy="400110"/>
          </a:xfrm>
          <a:prstGeom prst="rect">
            <a:avLst/>
          </a:prstGeom>
          <a:noFill/>
        </p:spPr>
        <p:txBody>
          <a:bodyPr wrap="square" rtlCol="0">
            <a:spAutoFit/>
          </a:bodyPr>
          <a:lstStyle/>
          <a:p>
            <a:pPr algn="ctr"/>
            <a:r>
              <a:rPr lang="en-US" sz="2000" b="1" dirty="0"/>
              <a:t>Inflation is trading at 2% 1-y forward already </a:t>
            </a:r>
            <a:r>
              <a:rPr lang="en-DK" sz="2000" b="1" dirty="0"/>
              <a:t>–</a:t>
            </a:r>
            <a:r>
              <a:rPr lang="en-US" sz="2000" b="1" dirty="0"/>
              <a:t> disinflation </a:t>
            </a:r>
          </a:p>
        </p:txBody>
      </p:sp>
      <p:pic>
        <p:nvPicPr>
          <p:cNvPr id="12" name="Picture 11">
            <a:extLst>
              <a:ext uri="{FF2B5EF4-FFF2-40B4-BE49-F238E27FC236}">
                <a16:creationId xmlns:a16="http://schemas.microsoft.com/office/drawing/2014/main" id="{139BB7AE-648D-E547-A1D2-96181ABA87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pic>
        <p:nvPicPr>
          <p:cNvPr id="16" name="Content Placeholder 15" descr="A graph showing the price of the stock market&#10;&#10;Description automatically generated">
            <a:extLst>
              <a:ext uri="{FF2B5EF4-FFF2-40B4-BE49-F238E27FC236}">
                <a16:creationId xmlns:a16="http://schemas.microsoft.com/office/drawing/2014/main" id="{A27F405F-AFBB-F838-3990-BD3204B0B0D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73732" y="1559507"/>
            <a:ext cx="6796536" cy="4602707"/>
          </a:xfrm>
        </p:spPr>
      </p:pic>
    </p:spTree>
    <p:extLst>
      <p:ext uri="{BB962C8B-B14F-4D97-AF65-F5344CB8AC3E}">
        <p14:creationId xmlns:p14="http://schemas.microsoft.com/office/powerpoint/2010/main" val="835514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6145" y="900224"/>
            <a:ext cx="7414437" cy="400110"/>
          </a:xfrm>
          <a:prstGeom prst="rect">
            <a:avLst/>
          </a:prstGeom>
          <a:noFill/>
        </p:spPr>
        <p:txBody>
          <a:bodyPr wrap="square" rtlCol="0">
            <a:spAutoFit/>
          </a:bodyPr>
          <a:lstStyle/>
          <a:p>
            <a:pPr algn="ctr"/>
            <a:r>
              <a:rPr lang="da-DK" sz="2000" b="1" dirty="0"/>
              <a:t>Disinflation: The Run rate on Core PCE &lt; 2%</a:t>
            </a:r>
            <a:endParaRPr lang="en-US" sz="2000" b="1" dirty="0"/>
          </a:p>
        </p:txBody>
      </p:sp>
      <p:pic>
        <p:nvPicPr>
          <p:cNvPr id="15" name="Picture 14">
            <a:extLst>
              <a:ext uri="{FF2B5EF4-FFF2-40B4-BE49-F238E27FC236}">
                <a16:creationId xmlns:a16="http://schemas.microsoft.com/office/drawing/2014/main" id="{A140F30A-0972-AD88-BDD5-2567B59A42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pic>
        <p:nvPicPr>
          <p:cNvPr id="19" name="Content Placeholder 18" descr="A graph of a graph showing the price of the us core&#10;&#10;Description automatically generated with medium confidence">
            <a:extLst>
              <a:ext uri="{FF2B5EF4-FFF2-40B4-BE49-F238E27FC236}">
                <a16:creationId xmlns:a16="http://schemas.microsoft.com/office/drawing/2014/main" id="{CD45B1AE-AF81-6DBA-E5CE-DB6A3793C2D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8975" y="1526458"/>
            <a:ext cx="6825107" cy="4650505"/>
          </a:xfrm>
        </p:spPr>
      </p:pic>
    </p:spTree>
    <p:extLst>
      <p:ext uri="{BB962C8B-B14F-4D97-AF65-F5344CB8AC3E}">
        <p14:creationId xmlns:p14="http://schemas.microsoft.com/office/powerpoint/2010/main" val="398060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6145" y="900224"/>
            <a:ext cx="7414437" cy="400110"/>
          </a:xfrm>
          <a:prstGeom prst="rect">
            <a:avLst/>
          </a:prstGeom>
          <a:noFill/>
        </p:spPr>
        <p:txBody>
          <a:bodyPr wrap="square" rtlCol="0">
            <a:spAutoFit/>
          </a:bodyPr>
          <a:lstStyle/>
          <a:p>
            <a:pPr algn="ctr"/>
            <a:r>
              <a:rPr lang="da-DK" sz="2000" b="1" dirty="0"/>
              <a:t>Disinflation: Shelter </a:t>
            </a:r>
            <a:r>
              <a:rPr lang="da-DK" sz="2000" b="1" dirty="0" err="1"/>
              <a:t>likely</a:t>
            </a:r>
            <a:r>
              <a:rPr lang="da-DK" sz="2000" b="1" dirty="0"/>
              <a:t> to </a:t>
            </a:r>
            <a:r>
              <a:rPr lang="da-DK" sz="2000" b="1" dirty="0" err="1"/>
              <a:t>continue</a:t>
            </a:r>
            <a:r>
              <a:rPr lang="da-DK" sz="2000" b="1" dirty="0"/>
              <a:t> </a:t>
            </a:r>
            <a:r>
              <a:rPr lang="da-DK" sz="2000" b="1" dirty="0" err="1"/>
              <a:t>down</a:t>
            </a:r>
            <a:r>
              <a:rPr lang="da-DK" sz="2000" b="1" dirty="0"/>
              <a:t>…</a:t>
            </a:r>
            <a:endParaRPr lang="en-US" sz="2000" b="1" dirty="0"/>
          </a:p>
        </p:txBody>
      </p:sp>
      <p:pic>
        <p:nvPicPr>
          <p:cNvPr id="15" name="Picture 14">
            <a:extLst>
              <a:ext uri="{FF2B5EF4-FFF2-40B4-BE49-F238E27FC236}">
                <a16:creationId xmlns:a16="http://schemas.microsoft.com/office/drawing/2014/main" id="{A140F30A-0972-AD88-BDD5-2567B59A42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pic>
        <p:nvPicPr>
          <p:cNvPr id="6" name="Content Placeholder 5" descr="A graph of a graph&#10;&#10;Description automatically generated with medium confidence">
            <a:extLst>
              <a:ext uri="{FF2B5EF4-FFF2-40B4-BE49-F238E27FC236}">
                <a16:creationId xmlns:a16="http://schemas.microsoft.com/office/drawing/2014/main" id="{22875E5D-2D65-87A2-941B-DD364151F0C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71258" y="1532699"/>
            <a:ext cx="6601484" cy="4548399"/>
          </a:xfrm>
        </p:spPr>
      </p:pic>
    </p:spTree>
    <p:extLst>
      <p:ext uri="{BB962C8B-B14F-4D97-AF65-F5344CB8AC3E}">
        <p14:creationId xmlns:p14="http://schemas.microsoft.com/office/powerpoint/2010/main" val="3404352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4781" y="900224"/>
            <a:ext cx="7414437" cy="400110"/>
          </a:xfrm>
          <a:prstGeom prst="rect">
            <a:avLst/>
          </a:prstGeom>
          <a:noFill/>
        </p:spPr>
        <p:txBody>
          <a:bodyPr wrap="square" rtlCol="0">
            <a:spAutoFit/>
          </a:bodyPr>
          <a:lstStyle/>
          <a:p>
            <a:pPr algn="ctr"/>
            <a:r>
              <a:rPr lang="da-DK" sz="2000" b="1" dirty="0"/>
              <a:t>Disinflation: The H1 </a:t>
            </a:r>
            <a:r>
              <a:rPr lang="da-DK" sz="2000" b="1" dirty="0" err="1"/>
              <a:t>Impulse</a:t>
            </a:r>
            <a:endParaRPr lang="en-US" sz="2000" b="1" dirty="0"/>
          </a:p>
        </p:txBody>
      </p:sp>
      <p:pic>
        <p:nvPicPr>
          <p:cNvPr id="17" name="Content Placeholder 16" descr="A graph of a line graph&#10;&#10;Description automatically generated with medium confidence">
            <a:extLst>
              <a:ext uri="{FF2B5EF4-FFF2-40B4-BE49-F238E27FC236}">
                <a16:creationId xmlns:a16="http://schemas.microsoft.com/office/drawing/2014/main" id="{48D29998-C5A3-B517-2E5F-5BE088A98E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5747" y="1583707"/>
            <a:ext cx="7043471" cy="4593256"/>
          </a:xfrm>
        </p:spPr>
      </p:pic>
      <p:pic>
        <p:nvPicPr>
          <p:cNvPr id="18" name="Picture 17">
            <a:extLst>
              <a:ext uri="{FF2B5EF4-FFF2-40B4-BE49-F238E27FC236}">
                <a16:creationId xmlns:a16="http://schemas.microsoft.com/office/drawing/2014/main" id="{20A25B48-1504-9BCF-81AB-1798674188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spTree>
    <p:extLst>
      <p:ext uri="{BB962C8B-B14F-4D97-AF65-F5344CB8AC3E}">
        <p14:creationId xmlns:p14="http://schemas.microsoft.com/office/powerpoint/2010/main" val="3850070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FCB8E96-2B0D-89D7-2458-0B3EF96E16D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1268" y="1744673"/>
            <a:ext cx="7339314" cy="3844782"/>
          </a:xfrm>
        </p:spPr>
      </p:pic>
      <p:sp>
        <p:nvSpPr>
          <p:cNvPr id="3" name="TextBox 2"/>
          <p:cNvSpPr txBox="1"/>
          <p:nvPr/>
        </p:nvSpPr>
        <p:spPr>
          <a:xfrm>
            <a:off x="906145" y="900224"/>
            <a:ext cx="7414437" cy="707886"/>
          </a:xfrm>
          <a:prstGeom prst="rect">
            <a:avLst/>
          </a:prstGeom>
          <a:noFill/>
        </p:spPr>
        <p:txBody>
          <a:bodyPr wrap="square" rtlCol="0">
            <a:spAutoFit/>
          </a:bodyPr>
          <a:lstStyle/>
          <a:p>
            <a:pPr algn="ctr"/>
            <a:r>
              <a:rPr lang="en-US" sz="2000" b="1" dirty="0"/>
              <a:t>Fed don’t monitor same data as market, what do they see</a:t>
            </a:r>
            <a:r>
              <a:rPr lang="en-DK" sz="2000" b="1" dirty="0"/>
              <a:t>…</a:t>
            </a:r>
            <a:r>
              <a:rPr lang="en-US" sz="2000" b="1" dirty="0"/>
              <a:t>?</a:t>
            </a:r>
          </a:p>
          <a:p>
            <a:pPr algn="ctr"/>
            <a:endParaRPr lang="en-US" sz="2000" b="1"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spTree>
    <p:extLst>
      <p:ext uri="{BB962C8B-B14F-4D97-AF65-F5344CB8AC3E}">
        <p14:creationId xmlns:p14="http://schemas.microsoft.com/office/powerpoint/2010/main" val="1078176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aph of a trend&#10;&#10;Description automatically generated">
            <a:extLst>
              <a:ext uri="{FF2B5EF4-FFF2-40B4-BE49-F238E27FC236}">
                <a16:creationId xmlns:a16="http://schemas.microsoft.com/office/drawing/2014/main" id="{153738BE-6415-7F11-CE61-30BED004D0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8914" y="987479"/>
            <a:ext cx="5394252" cy="4332578"/>
          </a:xfrm>
        </p:spPr>
      </p:pic>
      <p:sp>
        <p:nvSpPr>
          <p:cNvPr id="2" name="Rectangle 1"/>
          <p:cNvSpPr/>
          <p:nvPr/>
        </p:nvSpPr>
        <p:spPr>
          <a:xfrm>
            <a:off x="1477924" y="440607"/>
            <a:ext cx="6716233" cy="400110"/>
          </a:xfrm>
          <a:prstGeom prst="rect">
            <a:avLst/>
          </a:prstGeom>
        </p:spPr>
        <p:txBody>
          <a:bodyPr wrap="square">
            <a:spAutoFit/>
          </a:bodyPr>
          <a:lstStyle/>
          <a:p>
            <a:pPr algn="ctr"/>
            <a:r>
              <a:rPr lang="en-US" sz="2000" b="1" dirty="0"/>
              <a:t>Q1-2024 likely to see “undershoot” on inflation</a:t>
            </a:r>
          </a:p>
        </p:txBody>
      </p:sp>
      <p:pic>
        <p:nvPicPr>
          <p:cNvPr id="3" name="Picture 2">
            <a:extLst>
              <a:ext uri="{FF2B5EF4-FFF2-40B4-BE49-F238E27FC236}">
                <a16:creationId xmlns:a16="http://schemas.microsoft.com/office/drawing/2014/main" id="{8953E6B0-44B6-B6C0-CEAD-163E951EDC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spTree>
    <p:extLst>
      <p:ext uri="{BB962C8B-B14F-4D97-AF65-F5344CB8AC3E}">
        <p14:creationId xmlns:p14="http://schemas.microsoft.com/office/powerpoint/2010/main" val="1496050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06145" y="921488"/>
            <a:ext cx="7414437" cy="400110"/>
          </a:xfrm>
          <a:prstGeom prst="rect">
            <a:avLst/>
          </a:prstGeom>
          <a:noFill/>
        </p:spPr>
        <p:txBody>
          <a:bodyPr wrap="square" rtlCol="0">
            <a:spAutoFit/>
          </a:bodyPr>
          <a:lstStyle/>
          <a:p>
            <a:pPr algn="ctr"/>
            <a:r>
              <a:rPr lang="en-US" sz="2000" b="1" dirty="0"/>
              <a:t>Major Central Banks aggressive cut in 2024</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pic>
        <p:nvPicPr>
          <p:cNvPr id="7" name="Content Placeholder 6" descr="A graph of a graph showing the price of a stock market&#10;&#10;Description automatically generated with medium confidence">
            <a:extLst>
              <a:ext uri="{FF2B5EF4-FFF2-40B4-BE49-F238E27FC236}">
                <a16:creationId xmlns:a16="http://schemas.microsoft.com/office/drawing/2014/main" id="{4CFB5A8F-EBD0-0BBF-672E-1739F65C00C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06145" y="1887794"/>
            <a:ext cx="7997731" cy="3965472"/>
          </a:xfrm>
        </p:spPr>
      </p:pic>
    </p:spTree>
    <p:extLst>
      <p:ext uri="{BB962C8B-B14F-4D97-AF65-F5344CB8AC3E}">
        <p14:creationId xmlns:p14="http://schemas.microsoft.com/office/powerpoint/2010/main" val="4005617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48674" y="449743"/>
            <a:ext cx="7414437" cy="400110"/>
          </a:xfrm>
          <a:prstGeom prst="rect">
            <a:avLst/>
          </a:prstGeom>
          <a:noFill/>
        </p:spPr>
        <p:txBody>
          <a:bodyPr wrap="square" rtlCol="0">
            <a:spAutoFit/>
          </a:bodyPr>
          <a:lstStyle/>
          <a:p>
            <a:pPr algn="ctr"/>
            <a:r>
              <a:rPr lang="en-US" sz="2000" b="1" dirty="0"/>
              <a:t>High Real Rates kills…..</a:t>
            </a:r>
          </a:p>
        </p:txBody>
      </p:sp>
      <p:pic>
        <p:nvPicPr>
          <p:cNvPr id="13" name="Picture 12">
            <a:extLst>
              <a:ext uri="{FF2B5EF4-FFF2-40B4-BE49-F238E27FC236}">
                <a16:creationId xmlns:a16="http://schemas.microsoft.com/office/drawing/2014/main" id="{B188C21C-AD28-C3B8-CC08-1387F1787A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pic>
        <p:nvPicPr>
          <p:cNvPr id="6" name="Content Placeholder 5" descr="A graph with lines and a red line&#10;&#10;Description automatically generated">
            <a:extLst>
              <a:ext uri="{FF2B5EF4-FFF2-40B4-BE49-F238E27FC236}">
                <a16:creationId xmlns:a16="http://schemas.microsoft.com/office/drawing/2014/main" id="{88D85711-1972-EBC9-18EA-CE25288007F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1626433"/>
            <a:ext cx="8083066" cy="4330071"/>
          </a:xfrm>
        </p:spPr>
      </p:pic>
    </p:spTree>
    <p:extLst>
      <p:ext uri="{BB962C8B-B14F-4D97-AF65-F5344CB8AC3E}">
        <p14:creationId xmlns:p14="http://schemas.microsoft.com/office/powerpoint/2010/main" val="2161939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6145" y="900224"/>
            <a:ext cx="7414437" cy="707886"/>
          </a:xfrm>
          <a:prstGeom prst="rect">
            <a:avLst/>
          </a:prstGeom>
          <a:noFill/>
        </p:spPr>
        <p:txBody>
          <a:bodyPr wrap="square" rtlCol="0">
            <a:spAutoFit/>
          </a:bodyPr>
          <a:lstStyle/>
          <a:p>
            <a:pPr algn="ctr"/>
            <a:r>
              <a:rPr lang="da-DK" sz="2000" b="1" dirty="0"/>
              <a:t>ECB </a:t>
            </a:r>
            <a:r>
              <a:rPr lang="da-DK" sz="2000" b="1" dirty="0" err="1"/>
              <a:t>Doing</a:t>
            </a:r>
            <a:r>
              <a:rPr lang="da-DK" sz="2000" b="1" dirty="0"/>
              <a:t> Major Policy </a:t>
            </a:r>
            <a:r>
              <a:rPr lang="da-DK" sz="2000" b="1" dirty="0" err="1"/>
              <a:t>Mistake</a:t>
            </a:r>
            <a:endParaRPr lang="da-DK" sz="2000" b="1" dirty="0"/>
          </a:p>
          <a:p>
            <a:pPr algn="ctr"/>
            <a:r>
              <a:rPr lang="da-DK" sz="2000" b="1" dirty="0"/>
              <a:t>Waiting for </a:t>
            </a:r>
            <a:r>
              <a:rPr lang="da-DK" sz="2000" b="1" dirty="0" err="1"/>
              <a:t>Godot</a:t>
            </a:r>
            <a:r>
              <a:rPr lang="da-DK" sz="2000" b="1" dirty="0"/>
              <a:t> on </a:t>
            </a:r>
            <a:r>
              <a:rPr lang="da-DK" sz="2000" b="1" dirty="0" err="1"/>
              <a:t>wages</a:t>
            </a:r>
            <a:r>
              <a:rPr lang="da-DK" sz="2000" b="1" dirty="0"/>
              <a:t>…</a:t>
            </a:r>
            <a:endParaRPr lang="en-US" sz="2000" b="1" dirty="0"/>
          </a:p>
        </p:txBody>
      </p:sp>
      <p:pic>
        <p:nvPicPr>
          <p:cNvPr id="5" name="Content Placeholder 4" descr="A graph of a graph&#10;&#10;Description automatically generated with medium confidence">
            <a:extLst>
              <a:ext uri="{FF2B5EF4-FFF2-40B4-BE49-F238E27FC236}">
                <a16:creationId xmlns:a16="http://schemas.microsoft.com/office/drawing/2014/main" id="{9BD793E8-19A4-0F62-7C2C-7B1815C401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7927" y="1736843"/>
            <a:ext cx="8659116" cy="4293403"/>
          </a:xfrm>
        </p:spPr>
      </p:pic>
      <p:pic>
        <p:nvPicPr>
          <p:cNvPr id="6" name="Picture 5">
            <a:extLst>
              <a:ext uri="{FF2B5EF4-FFF2-40B4-BE49-F238E27FC236}">
                <a16:creationId xmlns:a16="http://schemas.microsoft.com/office/drawing/2014/main" id="{B25796AE-3B8C-2521-6E45-9533AD3718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spTree>
    <p:extLst>
      <p:ext uri="{BB962C8B-B14F-4D97-AF65-F5344CB8AC3E}">
        <p14:creationId xmlns:p14="http://schemas.microsoft.com/office/powerpoint/2010/main" val="3010567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48676" y="439480"/>
            <a:ext cx="7414437" cy="400110"/>
          </a:xfrm>
          <a:prstGeom prst="rect">
            <a:avLst/>
          </a:prstGeom>
          <a:noFill/>
        </p:spPr>
        <p:txBody>
          <a:bodyPr wrap="square" rtlCol="0">
            <a:spAutoFit/>
          </a:bodyPr>
          <a:lstStyle/>
          <a:p>
            <a:pPr algn="ctr"/>
            <a:r>
              <a:rPr lang="en-US" sz="2000" b="1" dirty="0"/>
              <a:t>Is market expensive (for a reason ?) Probably ? Timing…</a:t>
            </a:r>
          </a:p>
        </p:txBody>
      </p:sp>
      <p:pic>
        <p:nvPicPr>
          <p:cNvPr id="2" name="Picture 1">
            <a:extLst>
              <a:ext uri="{FF2B5EF4-FFF2-40B4-BE49-F238E27FC236}">
                <a16:creationId xmlns:a16="http://schemas.microsoft.com/office/drawing/2014/main" id="{8392E7B3-2198-1076-1DB6-53C4B929AC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pic>
        <p:nvPicPr>
          <p:cNvPr id="8" name="Content Placeholder 7" descr="A graph of stock market&#10;&#10;Description automatically generated">
            <a:extLst>
              <a:ext uri="{FF2B5EF4-FFF2-40B4-BE49-F238E27FC236}">
                <a16:creationId xmlns:a16="http://schemas.microsoft.com/office/drawing/2014/main" id="{C592A0F7-C2D5-8209-0484-8AFB94C81EA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5410" y="1356842"/>
            <a:ext cx="8368241" cy="4218048"/>
          </a:xfrm>
        </p:spPr>
      </p:pic>
    </p:spTree>
    <p:extLst>
      <p:ext uri="{BB962C8B-B14F-4D97-AF65-F5344CB8AC3E}">
        <p14:creationId xmlns:p14="http://schemas.microsoft.com/office/powerpoint/2010/main" val="2545187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sp>
        <p:nvSpPr>
          <p:cNvPr id="8" name="TextBox 7">
            <a:extLst>
              <a:ext uri="{FF2B5EF4-FFF2-40B4-BE49-F238E27FC236}">
                <a16:creationId xmlns:a16="http://schemas.microsoft.com/office/drawing/2014/main" id="{9B6AD91F-9CC0-DDB1-8847-EA0FC96E9624}"/>
              </a:ext>
            </a:extLst>
          </p:cNvPr>
          <p:cNvSpPr txBox="1"/>
          <p:nvPr/>
        </p:nvSpPr>
        <p:spPr>
          <a:xfrm>
            <a:off x="1379095" y="605660"/>
            <a:ext cx="6385810" cy="400110"/>
          </a:xfrm>
          <a:prstGeom prst="rect">
            <a:avLst/>
          </a:prstGeom>
          <a:noFill/>
        </p:spPr>
        <p:txBody>
          <a:bodyPr wrap="square">
            <a:spAutoFit/>
          </a:bodyPr>
          <a:lstStyle/>
          <a:p>
            <a:pPr algn="ctr"/>
            <a:r>
              <a:rPr lang="da-DK" sz="2000" b="1" dirty="0"/>
              <a:t>China – </a:t>
            </a:r>
            <a:r>
              <a:rPr lang="da-DK" sz="2000" b="1" dirty="0" err="1"/>
              <a:t>What’s</a:t>
            </a:r>
            <a:r>
              <a:rPr lang="da-DK" sz="2000" b="1" dirty="0"/>
              <a:t> </a:t>
            </a:r>
            <a:r>
              <a:rPr lang="da-DK" sz="2000" b="1" dirty="0" err="1"/>
              <a:t>next</a:t>
            </a:r>
            <a:r>
              <a:rPr lang="da-DK" sz="2000" b="1" dirty="0"/>
              <a:t>?</a:t>
            </a:r>
            <a:endParaRPr lang="en-US" sz="2000" b="1" dirty="0"/>
          </a:p>
        </p:txBody>
      </p:sp>
      <p:pic>
        <p:nvPicPr>
          <p:cNvPr id="12" name="Content Placeholder 11" descr="A graph with red and blue lines&#10;&#10;Description automatically generated">
            <a:extLst>
              <a:ext uri="{FF2B5EF4-FFF2-40B4-BE49-F238E27FC236}">
                <a16:creationId xmlns:a16="http://schemas.microsoft.com/office/drawing/2014/main" id="{8F3FCF6B-F5D8-67C0-B4AA-300CE34AAB8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1531" y="1519084"/>
            <a:ext cx="8038428" cy="4473524"/>
          </a:xfrm>
        </p:spPr>
      </p:pic>
    </p:spTree>
    <p:extLst>
      <p:ext uri="{BB962C8B-B14F-4D97-AF65-F5344CB8AC3E}">
        <p14:creationId xmlns:p14="http://schemas.microsoft.com/office/powerpoint/2010/main" val="3627497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FC38A32-7B7D-190E-F209-2BAE48B9B5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7516" y="1309224"/>
            <a:ext cx="6100837" cy="4395228"/>
          </a:xfrm>
        </p:spPr>
      </p:pic>
      <p:sp>
        <p:nvSpPr>
          <p:cNvPr id="3" name="TextBox 2"/>
          <p:cNvSpPr txBox="1"/>
          <p:nvPr/>
        </p:nvSpPr>
        <p:spPr>
          <a:xfrm>
            <a:off x="890715" y="876094"/>
            <a:ext cx="7414437" cy="400110"/>
          </a:xfrm>
          <a:prstGeom prst="rect">
            <a:avLst/>
          </a:prstGeom>
          <a:noFill/>
        </p:spPr>
        <p:txBody>
          <a:bodyPr wrap="square" rtlCol="0">
            <a:spAutoFit/>
          </a:bodyPr>
          <a:lstStyle/>
          <a:p>
            <a:pPr algn="ctr"/>
            <a:r>
              <a:rPr lang="en-US" sz="2000" b="1" dirty="0"/>
              <a:t>Europe needs to be more competitive </a:t>
            </a:r>
            <a:r>
              <a:rPr lang="en-DK" sz="2000" b="1" dirty="0"/>
              <a:t>–</a:t>
            </a:r>
            <a:r>
              <a:rPr lang="en-US" sz="2000" b="1" dirty="0"/>
              <a:t> dramatic drop</a:t>
            </a:r>
            <a:r>
              <a:rPr lang="en-DK" sz="2000" b="1" dirty="0"/>
              <a:t>…</a:t>
            </a:r>
            <a:endParaRPr lang="en-US" sz="20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spTree>
    <p:extLst>
      <p:ext uri="{BB962C8B-B14F-4D97-AF65-F5344CB8AC3E}">
        <p14:creationId xmlns:p14="http://schemas.microsoft.com/office/powerpoint/2010/main" val="2802580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48676" y="439480"/>
            <a:ext cx="7414437" cy="400110"/>
          </a:xfrm>
          <a:prstGeom prst="rect">
            <a:avLst/>
          </a:prstGeom>
          <a:noFill/>
        </p:spPr>
        <p:txBody>
          <a:bodyPr wrap="square" rtlCol="0">
            <a:spAutoFit/>
          </a:bodyPr>
          <a:lstStyle/>
          <a:p>
            <a:pPr algn="ctr"/>
            <a:r>
              <a:rPr lang="en-US" sz="2000" b="1" dirty="0"/>
              <a:t>Is market expensive (for a reason ?) Probably ? Price</a:t>
            </a:r>
          </a:p>
        </p:txBody>
      </p:sp>
      <p:pic>
        <p:nvPicPr>
          <p:cNvPr id="2" name="Picture 1">
            <a:extLst>
              <a:ext uri="{FF2B5EF4-FFF2-40B4-BE49-F238E27FC236}">
                <a16:creationId xmlns:a16="http://schemas.microsoft.com/office/drawing/2014/main" id="{8392E7B3-2198-1076-1DB6-53C4B929AC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pic>
        <p:nvPicPr>
          <p:cNvPr id="8" name="Content Placeholder 7" descr="A graph of stock market&#10;&#10;Description automatically generated with medium confidence">
            <a:extLst>
              <a:ext uri="{FF2B5EF4-FFF2-40B4-BE49-F238E27FC236}">
                <a16:creationId xmlns:a16="http://schemas.microsoft.com/office/drawing/2014/main" id="{60DB5297-4007-CB2A-2107-F65F8324C95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0297" y="1371600"/>
            <a:ext cx="8091194" cy="3935800"/>
          </a:xfrm>
        </p:spPr>
      </p:pic>
    </p:spTree>
    <p:extLst>
      <p:ext uri="{BB962C8B-B14F-4D97-AF65-F5344CB8AC3E}">
        <p14:creationId xmlns:p14="http://schemas.microsoft.com/office/powerpoint/2010/main" val="128935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aph showing the stock market&#10;&#10;Description automatically generated with medium confidence">
            <a:extLst>
              <a:ext uri="{FF2B5EF4-FFF2-40B4-BE49-F238E27FC236}">
                <a16:creationId xmlns:a16="http://schemas.microsoft.com/office/drawing/2014/main" id="{433723A8-9B6D-3E87-5ED5-2C7987645B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7589" y="1437004"/>
            <a:ext cx="8035083" cy="3983993"/>
          </a:xfrm>
        </p:spPr>
      </p:pic>
      <p:sp>
        <p:nvSpPr>
          <p:cNvPr id="3" name="TextBox 2"/>
          <p:cNvSpPr txBox="1"/>
          <p:nvPr/>
        </p:nvSpPr>
        <p:spPr>
          <a:xfrm>
            <a:off x="778554" y="552894"/>
            <a:ext cx="7414437" cy="400110"/>
          </a:xfrm>
          <a:prstGeom prst="rect">
            <a:avLst/>
          </a:prstGeom>
          <a:noFill/>
        </p:spPr>
        <p:txBody>
          <a:bodyPr wrap="square" rtlCol="0">
            <a:spAutoFit/>
          </a:bodyPr>
          <a:lstStyle/>
          <a:p>
            <a:pPr algn="ctr"/>
            <a:r>
              <a:rPr lang="en-US" sz="2000" b="1" dirty="0"/>
              <a:t>Japan &amp; BOJ will have hard time setting higher rats</a:t>
            </a:r>
            <a:r>
              <a:rPr lang="en-DK" sz="2000" b="1" dirty="0"/>
              <a:t>…</a:t>
            </a:r>
            <a:endParaRPr lang="en-US" sz="2000" b="1" dirty="0"/>
          </a:p>
        </p:txBody>
      </p:sp>
      <p:pic>
        <p:nvPicPr>
          <p:cNvPr id="2" name="Picture 1">
            <a:extLst>
              <a:ext uri="{FF2B5EF4-FFF2-40B4-BE49-F238E27FC236}">
                <a16:creationId xmlns:a16="http://schemas.microsoft.com/office/drawing/2014/main" id="{DF97B1EB-6A92-BF26-EBB2-A3E54BFA9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spTree>
    <p:extLst>
      <p:ext uri="{BB962C8B-B14F-4D97-AF65-F5344CB8AC3E}">
        <p14:creationId xmlns:p14="http://schemas.microsoft.com/office/powerpoint/2010/main" val="3061235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2446" y="344153"/>
            <a:ext cx="7886700" cy="6152511"/>
          </a:xfrm>
        </p:spPr>
        <p:txBody>
          <a:bodyPr>
            <a:normAutofit fontScale="25000" lnSpcReduction="20000"/>
          </a:bodyPr>
          <a:lstStyle/>
          <a:p>
            <a:pPr marL="0" indent="0" algn="ctr">
              <a:buNone/>
            </a:pPr>
            <a:r>
              <a:rPr lang="en-US" sz="9600" b="1" dirty="0"/>
              <a:t>2024 – Another inning of Pretend &amp; Extend</a:t>
            </a:r>
            <a:endParaRPr lang="en-US" sz="9600" dirty="0"/>
          </a:p>
          <a:p>
            <a:pPr>
              <a:buFont typeface="Wingdings" panose="05000000000000000000" pitchFamily="2" charset="2"/>
              <a:buChar char="ü"/>
            </a:pPr>
            <a:r>
              <a:rPr lang="en-US" sz="6400" dirty="0"/>
              <a:t>The financial system is </a:t>
            </a:r>
            <a:r>
              <a:rPr lang="en-US" sz="6400" b="1" dirty="0"/>
              <a:t>being "juiced" </a:t>
            </a:r>
            <a:r>
              <a:rPr lang="en-US" sz="6400" dirty="0"/>
              <a:t>to give maximum support to incumbent political  leaders. </a:t>
            </a:r>
          </a:p>
          <a:p>
            <a:pPr>
              <a:buFont typeface="Wingdings" panose="05000000000000000000" pitchFamily="2" charset="2"/>
              <a:buChar char="ü"/>
            </a:pPr>
            <a:r>
              <a:rPr lang="en-US" sz="6400" dirty="0"/>
              <a:t>The </a:t>
            </a:r>
            <a:r>
              <a:rPr lang="en-US" sz="6400" b="1" dirty="0"/>
              <a:t>stock market is now really just a number</a:t>
            </a:r>
            <a:r>
              <a:rPr lang="en-US" sz="6400" dirty="0"/>
              <a:t>. A game played live with big numbers. A modern-day Monopoly game. 5,000 why not 6,000 in S&amp;p-500?  </a:t>
            </a:r>
          </a:p>
          <a:p>
            <a:pPr>
              <a:buFont typeface="Wingdings" panose="05000000000000000000" pitchFamily="2" charset="2"/>
              <a:buChar char="ü"/>
            </a:pPr>
            <a:r>
              <a:rPr lang="en-US" sz="6400" dirty="0"/>
              <a:t>The Fed continues to indicate that if things get worse, they stand "on the ready." The  Fed already seems engaged in changing direction with no economic vindication in  November 2023. Why?  </a:t>
            </a:r>
          </a:p>
          <a:p>
            <a:pPr>
              <a:buFont typeface="Wingdings" panose="05000000000000000000" pitchFamily="2" charset="2"/>
              <a:buChar char="ü"/>
            </a:pPr>
            <a:r>
              <a:rPr lang="en-US" sz="6400" dirty="0"/>
              <a:t>The Fed slow-down QT in a desperate move to support the market until November.    </a:t>
            </a:r>
          </a:p>
          <a:p>
            <a:pPr>
              <a:buFont typeface="Wingdings" panose="05000000000000000000" pitchFamily="2" charset="2"/>
              <a:buChar char="ü"/>
            </a:pPr>
            <a:r>
              <a:rPr lang="en-US" sz="6400" dirty="0"/>
              <a:t>Real rates hit a new recent low below 100 basis points. Inflation picks up a little and  rates fall a lot.  </a:t>
            </a:r>
          </a:p>
          <a:p>
            <a:pPr>
              <a:buFont typeface="Wingdings" panose="05000000000000000000" pitchFamily="2" charset="2"/>
              <a:buChar char="ü"/>
            </a:pPr>
            <a:r>
              <a:rPr lang="en-US" sz="6400" dirty="0"/>
              <a:t>The US election cycle is confirmed in the upside on stocks:</a:t>
            </a:r>
          </a:p>
          <a:p>
            <a:pPr marL="0" indent="0" algn="ctr">
              <a:buNone/>
            </a:pPr>
            <a:r>
              <a:rPr lang="en-US" sz="6600" b="1" dirty="0"/>
              <a:t>The Potential Upside:</a:t>
            </a:r>
            <a:endParaRPr lang="en-US" sz="6600" dirty="0"/>
          </a:p>
          <a:p>
            <a:pPr>
              <a:buFont typeface="Courier New" panose="02070309020205020404" pitchFamily="49" charset="0"/>
              <a:buChar char="o"/>
            </a:pPr>
            <a:r>
              <a:rPr lang="en-US" sz="6400" dirty="0"/>
              <a:t>S&amp;P 500 is up 20% and Nasdaq is up 35%  </a:t>
            </a:r>
          </a:p>
          <a:p>
            <a:pPr>
              <a:buFont typeface="Courier New" panose="02070309020205020404" pitchFamily="49" charset="0"/>
              <a:buChar char="o"/>
            </a:pPr>
            <a:r>
              <a:rPr lang="en-US" sz="6400" dirty="0"/>
              <a:t>EMG does even better than S&amp;P 500 with a 35% gain  </a:t>
            </a:r>
          </a:p>
          <a:p>
            <a:pPr>
              <a:buFont typeface="Courier New" panose="02070309020205020404" pitchFamily="49" charset="0"/>
              <a:buChar char="o"/>
            </a:pPr>
            <a:r>
              <a:rPr lang="en-US" sz="6400" dirty="0"/>
              <a:t>Leveraged equity outperforms along with Russell 2000 and 3000 with 36% gains</a:t>
            </a:r>
          </a:p>
          <a:p>
            <a:pPr>
              <a:buFont typeface="Courier New" panose="02070309020205020404" pitchFamily="49" charset="0"/>
              <a:buChar char="o"/>
            </a:pPr>
            <a:r>
              <a:rPr lang="en-US" sz="6400" dirty="0"/>
              <a:t>Credit spreads fall close to zero. There is less risk in corporates than in governments!  </a:t>
            </a:r>
            <a:endParaRPr lang="en-US" sz="6400" b="1" dirty="0"/>
          </a:p>
          <a:p>
            <a:pPr marL="0" indent="0" algn="ctr">
              <a:buNone/>
            </a:pPr>
            <a:r>
              <a:rPr lang="en-US" sz="7200" b="1" dirty="0"/>
              <a:t>The Potential Downside:</a:t>
            </a:r>
          </a:p>
          <a:p>
            <a:pPr>
              <a:buFont typeface="Courier New" panose="02070309020205020404" pitchFamily="49" charset="0"/>
              <a:buChar char="o"/>
            </a:pPr>
            <a:r>
              <a:rPr lang="en-US" sz="7200" b="1" dirty="0"/>
              <a:t> </a:t>
            </a:r>
            <a:r>
              <a:rPr lang="en-US" sz="6400" dirty="0"/>
              <a:t>Recession comes hard and faster.  (-25% to -30% downside)</a:t>
            </a:r>
          </a:p>
          <a:p>
            <a:pPr>
              <a:buFont typeface="Courier New" panose="02070309020205020404" pitchFamily="49" charset="0"/>
              <a:buChar char="o"/>
            </a:pPr>
            <a:r>
              <a:rPr lang="en-US" sz="6400" dirty="0"/>
              <a:t>Fed lose control with liquidity (Bank support program runs out in March)</a:t>
            </a:r>
          </a:p>
          <a:p>
            <a:pPr>
              <a:buFont typeface="Courier New" panose="02070309020205020404" pitchFamily="49" charset="0"/>
              <a:buChar char="o"/>
            </a:pPr>
            <a:r>
              <a:rPr lang="en-US" sz="6400" dirty="0"/>
              <a:t>China falls off a cliff  (so does… Germany…)  - (Global recession a la 2000 &amp; 2008)</a:t>
            </a:r>
          </a:p>
          <a:p>
            <a:pPr>
              <a:buFont typeface="Courier New" panose="02070309020205020404" pitchFamily="49" charset="0"/>
              <a:buChar char="o"/>
            </a:pPr>
            <a:r>
              <a:rPr lang="en-US" sz="6400" dirty="0"/>
              <a:t>Escalation in Middle East….</a:t>
            </a:r>
          </a:p>
          <a:p>
            <a:pPr algn="ctr">
              <a:buFont typeface="Wingdings" panose="05000000000000000000" pitchFamily="2" charset="2"/>
              <a:buChar char="ü"/>
            </a:pPr>
            <a:endParaRPr lang="en-US" sz="7200" dirty="0"/>
          </a:p>
          <a:p>
            <a:pPr marL="0" indent="0" algn="ctr">
              <a:buNone/>
            </a:pPr>
            <a:endParaRPr lang="en-US" sz="6800" dirty="0"/>
          </a:p>
          <a:p>
            <a:endParaRPr lang="en-US" sz="6400" dirty="0"/>
          </a:p>
        </p:txBody>
      </p:sp>
      <p:pic>
        <p:nvPicPr>
          <p:cNvPr id="3" name="Picture 2">
            <a:extLst>
              <a:ext uri="{FF2B5EF4-FFF2-40B4-BE49-F238E27FC236}">
                <a16:creationId xmlns:a16="http://schemas.microsoft.com/office/drawing/2014/main" id="{D2BC8BFA-6915-9A80-7FC9-89C37B4636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0581" y="254224"/>
            <a:ext cx="600871" cy="567823"/>
          </a:xfrm>
          <a:prstGeom prst="rect">
            <a:avLst/>
          </a:prstGeom>
        </p:spPr>
      </p:pic>
    </p:spTree>
    <p:extLst>
      <p:ext uri="{BB962C8B-B14F-4D97-AF65-F5344CB8AC3E}">
        <p14:creationId xmlns:p14="http://schemas.microsoft.com/office/powerpoint/2010/main" val="108725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Asset Allocation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26570567"/>
              </p:ext>
            </p:extLst>
          </p:nvPr>
        </p:nvGraphicFramePr>
        <p:xfrm>
          <a:off x="628650" y="1825627"/>
          <a:ext cx="7886700" cy="2944288"/>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4159352146"/>
                    </a:ext>
                  </a:extLst>
                </a:gridCol>
                <a:gridCol w="2628900">
                  <a:extLst>
                    <a:ext uri="{9D8B030D-6E8A-4147-A177-3AD203B41FA5}">
                      <a16:colId xmlns:a16="http://schemas.microsoft.com/office/drawing/2014/main" val="308382958"/>
                    </a:ext>
                  </a:extLst>
                </a:gridCol>
                <a:gridCol w="2628900">
                  <a:extLst>
                    <a:ext uri="{9D8B030D-6E8A-4147-A177-3AD203B41FA5}">
                      <a16:colId xmlns:a16="http://schemas.microsoft.com/office/drawing/2014/main" val="2461660642"/>
                    </a:ext>
                  </a:extLst>
                </a:gridCol>
              </a:tblGrid>
              <a:tr h="368036">
                <a:tc>
                  <a:txBody>
                    <a:bodyPr/>
                    <a:lstStyle/>
                    <a:p>
                      <a:r>
                        <a:rPr lang="en-US" dirty="0"/>
                        <a:t>Asset</a:t>
                      </a:r>
                    </a:p>
                  </a:txBody>
                  <a:tcPr/>
                </a:tc>
                <a:tc>
                  <a:txBody>
                    <a:bodyPr/>
                    <a:lstStyle/>
                    <a:p>
                      <a:r>
                        <a:rPr lang="en-US" dirty="0"/>
                        <a:t>Weight </a:t>
                      </a:r>
                    </a:p>
                  </a:txBody>
                  <a:tcPr/>
                </a:tc>
                <a:tc>
                  <a:txBody>
                    <a:bodyPr/>
                    <a:lstStyle/>
                    <a:p>
                      <a:r>
                        <a:rPr lang="en-US" dirty="0"/>
                        <a:t>Now</a:t>
                      </a:r>
                    </a:p>
                  </a:txBody>
                  <a:tcPr/>
                </a:tc>
                <a:extLst>
                  <a:ext uri="{0D108BD9-81ED-4DB2-BD59-A6C34878D82A}">
                    <a16:rowId xmlns:a16="http://schemas.microsoft.com/office/drawing/2014/main" val="2393980451"/>
                  </a:ext>
                </a:extLst>
              </a:tr>
              <a:tr h="368036">
                <a:tc>
                  <a:txBody>
                    <a:bodyPr/>
                    <a:lstStyle/>
                    <a:p>
                      <a:r>
                        <a:rPr lang="en-US" dirty="0"/>
                        <a:t>Fixed</a:t>
                      </a:r>
                      <a:r>
                        <a:rPr lang="en-US" baseline="0" dirty="0"/>
                        <a:t> Income</a:t>
                      </a:r>
                      <a:endParaRPr lang="en-US" dirty="0"/>
                    </a:p>
                  </a:txBody>
                  <a:tcPr/>
                </a:tc>
                <a:tc>
                  <a:txBody>
                    <a:bodyPr/>
                    <a:lstStyle/>
                    <a:p>
                      <a:r>
                        <a:rPr lang="en-US" dirty="0"/>
                        <a:t>25%</a:t>
                      </a:r>
                    </a:p>
                  </a:txBody>
                  <a:tcPr/>
                </a:tc>
                <a:tc>
                  <a:txBody>
                    <a:bodyPr/>
                    <a:lstStyle/>
                    <a:p>
                      <a:r>
                        <a:rPr lang="en-US" dirty="0"/>
                        <a:t>40%</a:t>
                      </a:r>
                    </a:p>
                  </a:txBody>
                  <a:tcPr/>
                </a:tc>
                <a:extLst>
                  <a:ext uri="{0D108BD9-81ED-4DB2-BD59-A6C34878D82A}">
                    <a16:rowId xmlns:a16="http://schemas.microsoft.com/office/drawing/2014/main" val="3052754617"/>
                  </a:ext>
                </a:extLst>
              </a:tr>
              <a:tr h="368036">
                <a:tc>
                  <a:txBody>
                    <a:bodyPr/>
                    <a:lstStyle/>
                    <a:p>
                      <a:r>
                        <a:rPr lang="en-US" dirty="0"/>
                        <a:t>Equity</a:t>
                      </a:r>
                    </a:p>
                  </a:txBody>
                  <a:tcPr/>
                </a:tc>
                <a:tc>
                  <a:txBody>
                    <a:bodyPr/>
                    <a:lstStyle/>
                    <a:p>
                      <a:r>
                        <a:rPr lang="en-US" dirty="0"/>
                        <a:t>40%</a:t>
                      </a:r>
                    </a:p>
                  </a:txBody>
                  <a:tcPr/>
                </a:tc>
                <a:tc>
                  <a:txBody>
                    <a:bodyPr/>
                    <a:lstStyle/>
                    <a:p>
                      <a:r>
                        <a:rPr lang="en-US" dirty="0"/>
                        <a:t>30%</a:t>
                      </a:r>
                    </a:p>
                  </a:txBody>
                  <a:tcPr/>
                </a:tc>
                <a:extLst>
                  <a:ext uri="{0D108BD9-81ED-4DB2-BD59-A6C34878D82A}">
                    <a16:rowId xmlns:a16="http://schemas.microsoft.com/office/drawing/2014/main" val="732143834"/>
                  </a:ext>
                </a:extLst>
              </a:tr>
              <a:tr h="368036">
                <a:tc>
                  <a:txBody>
                    <a:bodyPr/>
                    <a:lstStyle/>
                    <a:p>
                      <a:r>
                        <a:rPr lang="en-US" dirty="0"/>
                        <a:t>Commodities</a:t>
                      </a:r>
                    </a:p>
                  </a:txBody>
                  <a:tcPr/>
                </a:tc>
                <a:tc>
                  <a:txBody>
                    <a:bodyPr/>
                    <a:lstStyle/>
                    <a:p>
                      <a:r>
                        <a:rPr lang="en-US" dirty="0"/>
                        <a:t>20%</a:t>
                      </a:r>
                    </a:p>
                  </a:txBody>
                  <a:tcPr/>
                </a:tc>
                <a:tc>
                  <a:txBody>
                    <a:bodyPr/>
                    <a:lstStyle/>
                    <a:p>
                      <a:r>
                        <a:rPr lang="en-US" dirty="0"/>
                        <a:t>20%</a:t>
                      </a:r>
                    </a:p>
                  </a:txBody>
                  <a:tcPr/>
                </a:tc>
                <a:extLst>
                  <a:ext uri="{0D108BD9-81ED-4DB2-BD59-A6C34878D82A}">
                    <a16:rowId xmlns:a16="http://schemas.microsoft.com/office/drawing/2014/main" val="1889516372"/>
                  </a:ext>
                </a:extLst>
              </a:tr>
              <a:tr h="368036">
                <a:tc>
                  <a:txBody>
                    <a:bodyPr/>
                    <a:lstStyle/>
                    <a:p>
                      <a:r>
                        <a:rPr lang="en-US" dirty="0"/>
                        <a:t>Crypto</a:t>
                      </a:r>
                    </a:p>
                  </a:txBody>
                  <a:tcPr/>
                </a:tc>
                <a:tc>
                  <a:txBody>
                    <a:bodyPr/>
                    <a:lstStyle/>
                    <a:p>
                      <a:r>
                        <a:rPr lang="en-US" dirty="0"/>
                        <a:t>2%</a:t>
                      </a:r>
                    </a:p>
                  </a:txBody>
                  <a:tcPr/>
                </a:tc>
                <a:tc>
                  <a:txBody>
                    <a:bodyPr/>
                    <a:lstStyle/>
                    <a:p>
                      <a:r>
                        <a:rPr lang="en-US" dirty="0"/>
                        <a:t>0%</a:t>
                      </a:r>
                    </a:p>
                  </a:txBody>
                  <a:tcPr/>
                </a:tc>
                <a:extLst>
                  <a:ext uri="{0D108BD9-81ED-4DB2-BD59-A6C34878D82A}">
                    <a16:rowId xmlns:a16="http://schemas.microsoft.com/office/drawing/2014/main" val="638606149"/>
                  </a:ext>
                </a:extLst>
              </a:tr>
              <a:tr h="368036">
                <a:tc>
                  <a:txBody>
                    <a:bodyPr/>
                    <a:lstStyle/>
                    <a:p>
                      <a:r>
                        <a:rPr lang="en-US" dirty="0"/>
                        <a:t>Alternatives</a:t>
                      </a:r>
                    </a:p>
                  </a:txBody>
                  <a:tcPr/>
                </a:tc>
                <a:tc>
                  <a:txBody>
                    <a:bodyPr/>
                    <a:lstStyle/>
                    <a:p>
                      <a:r>
                        <a:rPr lang="en-US" dirty="0"/>
                        <a:t>13%</a:t>
                      </a:r>
                    </a:p>
                  </a:txBody>
                  <a:tcPr/>
                </a:tc>
                <a:tc>
                  <a:txBody>
                    <a:bodyPr/>
                    <a:lstStyle/>
                    <a:p>
                      <a:r>
                        <a:rPr lang="en-US" dirty="0"/>
                        <a:t>10%</a:t>
                      </a:r>
                    </a:p>
                  </a:txBody>
                  <a:tcPr/>
                </a:tc>
                <a:extLst>
                  <a:ext uri="{0D108BD9-81ED-4DB2-BD59-A6C34878D82A}">
                    <a16:rowId xmlns:a16="http://schemas.microsoft.com/office/drawing/2014/main" val="4030500860"/>
                  </a:ext>
                </a:extLst>
              </a:tr>
              <a:tr h="368036">
                <a:tc>
                  <a:txBody>
                    <a:bodyPr/>
                    <a:lstStyle/>
                    <a:p>
                      <a:r>
                        <a:rPr lang="en-US" dirty="0"/>
                        <a:t>FX </a:t>
                      </a:r>
                      <a:r>
                        <a:rPr lang="en-DK" dirty="0"/>
                        <a:t>–</a:t>
                      </a:r>
                      <a:r>
                        <a:rPr lang="en-US" dirty="0"/>
                        <a:t> Overlay</a:t>
                      </a:r>
                      <a:r>
                        <a:rPr lang="en-US" baseline="0" dirty="0"/>
                        <a:t> (vs $)</a:t>
                      </a:r>
                      <a:endParaRPr lang="en-US" dirty="0"/>
                    </a:p>
                  </a:txBody>
                  <a:tcPr/>
                </a:tc>
                <a:tc>
                  <a:txBody>
                    <a:bodyPr/>
                    <a:lstStyle/>
                    <a:p>
                      <a:r>
                        <a:rPr lang="en-US" dirty="0"/>
                        <a:t>OW</a:t>
                      </a:r>
                    </a:p>
                  </a:txBody>
                  <a:tcPr/>
                </a:tc>
                <a:tc>
                  <a:txBody>
                    <a:bodyPr/>
                    <a:lstStyle/>
                    <a:p>
                      <a:r>
                        <a:rPr lang="en-US" dirty="0"/>
                        <a:t>Neutral</a:t>
                      </a:r>
                    </a:p>
                  </a:txBody>
                  <a:tcPr/>
                </a:tc>
                <a:extLst>
                  <a:ext uri="{0D108BD9-81ED-4DB2-BD59-A6C34878D82A}">
                    <a16:rowId xmlns:a16="http://schemas.microsoft.com/office/drawing/2014/main" val="1547781365"/>
                  </a:ext>
                </a:extLst>
              </a:tr>
              <a:tr h="368036">
                <a:tc>
                  <a:txBody>
                    <a:bodyPr/>
                    <a:lstStyle/>
                    <a:p>
                      <a:r>
                        <a:rPr lang="en-US" dirty="0"/>
                        <a:t>Total</a:t>
                      </a:r>
                    </a:p>
                  </a:txBody>
                  <a:tcPr/>
                </a:tc>
                <a:tc>
                  <a:txBody>
                    <a:bodyPr/>
                    <a:lstStyle/>
                    <a:p>
                      <a:r>
                        <a:rPr lang="en-US" dirty="0"/>
                        <a:t>100%</a:t>
                      </a:r>
                    </a:p>
                  </a:txBody>
                  <a:tcPr/>
                </a:tc>
                <a:tc>
                  <a:txBody>
                    <a:bodyPr/>
                    <a:lstStyle/>
                    <a:p>
                      <a:r>
                        <a:rPr lang="en-US" dirty="0"/>
                        <a:t>100%</a:t>
                      </a:r>
                    </a:p>
                  </a:txBody>
                  <a:tcPr/>
                </a:tc>
                <a:extLst>
                  <a:ext uri="{0D108BD9-81ED-4DB2-BD59-A6C34878D82A}">
                    <a16:rowId xmlns:a16="http://schemas.microsoft.com/office/drawing/2014/main" val="1131756838"/>
                  </a:ext>
                </a:extLst>
              </a:tr>
            </a:tbl>
          </a:graphicData>
        </a:graphic>
      </p:graphicFrame>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spTree>
    <p:extLst>
      <p:ext uri="{BB962C8B-B14F-4D97-AF65-F5344CB8AC3E}">
        <p14:creationId xmlns:p14="http://schemas.microsoft.com/office/powerpoint/2010/main" val="4134256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29809" y="653258"/>
            <a:ext cx="5555512" cy="646331"/>
          </a:xfrm>
          <a:prstGeom prst="rect">
            <a:avLst/>
          </a:prstGeom>
        </p:spPr>
        <p:txBody>
          <a:bodyPr wrap="square">
            <a:spAutoFit/>
          </a:bodyPr>
          <a:lstStyle/>
          <a:p>
            <a:pPr algn="ctr"/>
            <a:r>
              <a:rPr lang="en-US" b="1" dirty="0"/>
              <a:t>The Productivity Boom Coming </a:t>
            </a:r>
            <a:r>
              <a:rPr lang="en-DK" b="1" dirty="0"/>
              <a:t>–</a:t>
            </a:r>
            <a:r>
              <a:rPr lang="en-US" b="1" dirty="0"/>
              <a:t> Fusion Headlines 2023</a:t>
            </a:r>
          </a:p>
          <a:p>
            <a:pPr algn="ctr"/>
            <a:r>
              <a:rPr lang="en-US" b="1" dirty="0"/>
              <a:t>Marginal Cost of Energy @ zero by 2035?</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5657" y="1424763"/>
            <a:ext cx="7973623" cy="3773669"/>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spTree>
    <p:extLst>
      <p:ext uri="{BB962C8B-B14F-4D97-AF65-F5344CB8AC3E}">
        <p14:creationId xmlns:p14="http://schemas.microsoft.com/office/powerpoint/2010/main" val="3700110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4064171283"/>
              </p:ext>
            </p:extLst>
          </p:nvPr>
        </p:nvGraphicFramePr>
        <p:xfrm>
          <a:off x="482009" y="1431818"/>
          <a:ext cx="3437860" cy="4163712"/>
        </p:xfrm>
        <a:graphic>
          <a:graphicData uri="http://schemas.openxmlformats.org/drawingml/2006/table">
            <a:tbl>
              <a:tblPr/>
              <a:tblGrid>
                <a:gridCol w="859465">
                  <a:extLst>
                    <a:ext uri="{9D8B030D-6E8A-4147-A177-3AD203B41FA5}">
                      <a16:colId xmlns:a16="http://schemas.microsoft.com/office/drawing/2014/main" val="1390199432"/>
                    </a:ext>
                  </a:extLst>
                </a:gridCol>
                <a:gridCol w="631590">
                  <a:extLst>
                    <a:ext uri="{9D8B030D-6E8A-4147-A177-3AD203B41FA5}">
                      <a16:colId xmlns:a16="http://schemas.microsoft.com/office/drawing/2014/main" val="4243191447"/>
                    </a:ext>
                  </a:extLst>
                </a:gridCol>
                <a:gridCol w="1087340">
                  <a:extLst>
                    <a:ext uri="{9D8B030D-6E8A-4147-A177-3AD203B41FA5}">
                      <a16:colId xmlns:a16="http://schemas.microsoft.com/office/drawing/2014/main" val="499659814"/>
                    </a:ext>
                  </a:extLst>
                </a:gridCol>
                <a:gridCol w="859465">
                  <a:extLst>
                    <a:ext uri="{9D8B030D-6E8A-4147-A177-3AD203B41FA5}">
                      <a16:colId xmlns:a16="http://schemas.microsoft.com/office/drawing/2014/main" val="2150918045"/>
                    </a:ext>
                  </a:extLst>
                </a:gridCol>
              </a:tblGrid>
              <a:tr h="412191">
                <a:tc>
                  <a:txBody>
                    <a:bodyPr/>
                    <a:lstStyle/>
                    <a:p>
                      <a:pPr rtl="0" fontAlgn="b"/>
                      <a:r>
                        <a:rPr lang="en-US" sz="1800" dirty="0">
                          <a:effectLst/>
                        </a:rPr>
                        <a:t>Year</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800">
                          <a:effectLst/>
                        </a:rPr>
                        <a:t>Productivity</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800">
                          <a:effectLst/>
                        </a:rPr>
                        <a:t>ROE</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800">
                          <a:effectLst/>
                        </a:rPr>
                        <a:t>R-squared</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676591469"/>
                  </a:ext>
                </a:extLst>
              </a:tr>
              <a:tr h="189759">
                <a:tc>
                  <a:txBody>
                    <a:bodyPr/>
                    <a:lstStyle/>
                    <a:p>
                      <a:pPr algn="r" rtl="0" fontAlgn="b"/>
                      <a:r>
                        <a:rPr lang="en-DK" sz="1800">
                          <a:effectLst/>
                        </a:rPr>
                        <a:t>1990</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01.18</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16.7</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00.43</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484630148"/>
                  </a:ext>
                </a:extLst>
              </a:tr>
              <a:tr h="189759">
                <a:tc>
                  <a:txBody>
                    <a:bodyPr/>
                    <a:lstStyle/>
                    <a:p>
                      <a:pPr algn="r" rtl="0" fontAlgn="b"/>
                      <a:r>
                        <a:rPr lang="en-DK" sz="1800">
                          <a:effectLst/>
                        </a:rPr>
                        <a:t>1991</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01.25</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13.2</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00.38</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030041678"/>
                  </a:ext>
                </a:extLst>
              </a:tr>
              <a:tr h="189759">
                <a:tc>
                  <a:txBody>
                    <a:bodyPr/>
                    <a:lstStyle/>
                    <a:p>
                      <a:pPr algn="r" rtl="0" fontAlgn="b"/>
                      <a:r>
                        <a:rPr lang="en-DK" sz="1800">
                          <a:effectLst/>
                        </a:rPr>
                        <a:t>1992</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01.19</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9.4</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00.33</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133464935"/>
                  </a:ext>
                </a:extLst>
              </a:tr>
              <a:tr h="189759">
                <a:tc>
                  <a:txBody>
                    <a:bodyPr/>
                    <a:lstStyle/>
                    <a:p>
                      <a:pPr algn="r" rtl="0" fontAlgn="b"/>
                      <a:r>
                        <a:rPr lang="en-DK" sz="1800">
                          <a:effectLst/>
                        </a:rPr>
                        <a:t>1993</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01.17</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6.2</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00.30</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823242692"/>
                  </a:ext>
                </a:extLst>
              </a:tr>
              <a:tr h="189759">
                <a:tc>
                  <a:txBody>
                    <a:bodyPr/>
                    <a:lstStyle/>
                    <a:p>
                      <a:pPr algn="r" rtl="0" fontAlgn="b"/>
                      <a:r>
                        <a:rPr lang="en-DK" sz="1800">
                          <a:effectLst/>
                        </a:rPr>
                        <a:t>1994</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01.21</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10.8</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00.34</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711645251"/>
                  </a:ext>
                </a:extLst>
              </a:tr>
              <a:tr h="189759">
                <a:tc>
                  <a:txBody>
                    <a:bodyPr/>
                    <a:lstStyle/>
                    <a:p>
                      <a:pPr algn="r" rtl="0" fontAlgn="b"/>
                      <a:r>
                        <a:rPr lang="en-DK" sz="1800">
                          <a:effectLst/>
                        </a:rPr>
                        <a:t>1995</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01.24</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14.4</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00.37</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424408698"/>
                  </a:ext>
                </a:extLst>
              </a:tr>
              <a:tr h="189759">
                <a:tc>
                  <a:txBody>
                    <a:bodyPr/>
                    <a:lstStyle/>
                    <a:p>
                      <a:pPr algn="r" rtl="0" fontAlgn="b"/>
                      <a:r>
                        <a:rPr lang="en-DK" sz="1800">
                          <a:effectLst/>
                        </a:rPr>
                        <a:t>1996</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01.27</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18.3</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00.41</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348012075"/>
                  </a:ext>
                </a:extLst>
              </a:tr>
              <a:tr h="189759">
                <a:tc>
                  <a:txBody>
                    <a:bodyPr/>
                    <a:lstStyle/>
                    <a:p>
                      <a:pPr algn="r" rtl="0" fontAlgn="b"/>
                      <a:r>
                        <a:rPr lang="en-DK" sz="1800">
                          <a:effectLst/>
                        </a:rPr>
                        <a:t>1997</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01.30</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22.7</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00.45</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915157026"/>
                  </a:ext>
                </a:extLst>
              </a:tr>
              <a:tr h="189759">
                <a:tc>
                  <a:txBody>
                    <a:bodyPr/>
                    <a:lstStyle/>
                    <a:p>
                      <a:pPr algn="r" rtl="0" fontAlgn="b"/>
                      <a:r>
                        <a:rPr lang="en-DK" sz="1800">
                          <a:effectLst/>
                        </a:rPr>
                        <a:t>1998</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01.32</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25.1</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00.47</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24873798"/>
                  </a:ext>
                </a:extLst>
              </a:tr>
              <a:tr h="189759">
                <a:tc>
                  <a:txBody>
                    <a:bodyPr/>
                    <a:lstStyle/>
                    <a:p>
                      <a:pPr algn="r" rtl="0" fontAlgn="b"/>
                      <a:r>
                        <a:rPr lang="en-DK" sz="1800">
                          <a:effectLst/>
                        </a:rPr>
                        <a:t>1999</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01.34</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33.3</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00.51</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3396671"/>
                  </a:ext>
                </a:extLst>
              </a:tr>
              <a:tr h="189759">
                <a:tc>
                  <a:txBody>
                    <a:bodyPr/>
                    <a:lstStyle/>
                    <a:p>
                      <a:pPr algn="r" rtl="0" fontAlgn="b"/>
                      <a:r>
                        <a:rPr lang="en-DK" sz="1800">
                          <a:effectLst/>
                        </a:rPr>
                        <a:t>2000</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01.36</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41.6</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00.53</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590415646"/>
                  </a:ext>
                </a:extLst>
              </a:tr>
              <a:tr h="189759">
                <a:tc>
                  <a:txBody>
                    <a:bodyPr/>
                    <a:lstStyle/>
                    <a:p>
                      <a:pPr algn="r" rtl="0" fontAlgn="b"/>
                      <a:r>
                        <a:rPr lang="en-DK" sz="1800">
                          <a:effectLst/>
                        </a:rPr>
                        <a:t>2001</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a:effectLst/>
                        </a:rPr>
                        <a:t>01.36</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DK" sz="1800">
                          <a:effectLst/>
                        </a:rPr>
                        <a:t>23.1</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DK" sz="1800" dirty="0">
                          <a:effectLst/>
                        </a:rPr>
                        <a:t>00.49</a:t>
                      </a:r>
                    </a:p>
                  </a:txBody>
                  <a:tcPr marL="18649" marR="18649" marT="12432" marB="12432"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980667086"/>
                  </a:ext>
                </a:extLst>
              </a:tr>
            </a:tbl>
          </a:graphicData>
        </a:graphic>
      </p:graphicFrame>
      <p:sp>
        <p:nvSpPr>
          <p:cNvPr id="4" name="Rectangle 3"/>
          <p:cNvSpPr/>
          <p:nvPr/>
        </p:nvSpPr>
        <p:spPr>
          <a:xfrm>
            <a:off x="1793353" y="709965"/>
            <a:ext cx="4572000" cy="646331"/>
          </a:xfrm>
          <a:prstGeom prst="rect">
            <a:avLst/>
          </a:prstGeom>
        </p:spPr>
        <p:txBody>
          <a:bodyPr>
            <a:spAutoFit/>
          </a:bodyPr>
          <a:lstStyle/>
          <a:p>
            <a:pPr algn="ctr"/>
            <a:r>
              <a:rPr lang="en-US" b="1" dirty="0"/>
              <a:t>The Productivity Boom Coming</a:t>
            </a:r>
          </a:p>
          <a:p>
            <a:pPr algn="ctr"/>
            <a:r>
              <a:rPr lang="en-US" b="1" dirty="0"/>
              <a:t>Ai impact on ROE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6262" y="1431818"/>
            <a:ext cx="4144310" cy="403331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spTree>
    <p:extLst>
      <p:ext uri="{BB962C8B-B14F-4D97-AF65-F5344CB8AC3E}">
        <p14:creationId xmlns:p14="http://schemas.microsoft.com/office/powerpoint/2010/main" val="1587848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F954C-A6B2-71DD-3D3E-6DBA885E210E}"/>
              </a:ext>
            </a:extLst>
          </p:cNvPr>
          <p:cNvSpPr>
            <a:spLocks noGrp="1"/>
          </p:cNvSpPr>
          <p:nvPr>
            <p:ph type="title"/>
          </p:nvPr>
        </p:nvSpPr>
        <p:spPr/>
        <p:txBody>
          <a:bodyPr/>
          <a:lstStyle/>
          <a:p>
            <a:pPr algn="ctr"/>
            <a:r>
              <a:rPr lang="da-DK" dirty="0" err="1"/>
              <a:t>Left</a:t>
            </a:r>
            <a:r>
              <a:rPr lang="da-DK" dirty="0"/>
              <a:t> Blank on purpose</a:t>
            </a:r>
            <a:endParaRPr lang="en-GB" dirty="0"/>
          </a:p>
        </p:txBody>
      </p:sp>
      <p:sp>
        <p:nvSpPr>
          <p:cNvPr id="3" name="Content Placeholder 2">
            <a:extLst>
              <a:ext uri="{FF2B5EF4-FFF2-40B4-BE49-F238E27FC236}">
                <a16:creationId xmlns:a16="http://schemas.microsoft.com/office/drawing/2014/main" id="{D53740CB-C63D-249D-4418-C1E31DBA1664}"/>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3586362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29809" y="653258"/>
            <a:ext cx="5284381" cy="646331"/>
          </a:xfrm>
          <a:prstGeom prst="rect">
            <a:avLst/>
          </a:prstGeom>
        </p:spPr>
        <p:txBody>
          <a:bodyPr wrap="square">
            <a:spAutoFit/>
          </a:bodyPr>
          <a:lstStyle/>
          <a:p>
            <a:pPr algn="ctr"/>
            <a:r>
              <a:rPr lang="en-US" b="1" dirty="0"/>
              <a:t>The Productivity Boom Coming</a:t>
            </a:r>
          </a:p>
          <a:p>
            <a:pPr algn="ctr"/>
            <a:r>
              <a:rPr lang="en-US" b="1" dirty="0"/>
              <a:t>Ai impact on science - Fusion</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9222" y="1417674"/>
            <a:ext cx="8323548" cy="3615069"/>
          </a:xfr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spTree>
    <p:extLst>
      <p:ext uri="{BB962C8B-B14F-4D97-AF65-F5344CB8AC3E}">
        <p14:creationId xmlns:p14="http://schemas.microsoft.com/office/powerpoint/2010/main" val="47355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7506" y="1549179"/>
            <a:ext cx="7886700" cy="4351338"/>
          </a:xfrm>
        </p:spPr>
        <p:txBody>
          <a:bodyPr>
            <a:normAutofit fontScale="47500" lnSpcReduction="20000"/>
          </a:bodyPr>
          <a:lstStyle/>
          <a:p>
            <a:r>
              <a:rPr lang="en-US" b="1" dirty="0"/>
              <a:t>Point 1: AI-Powered Simulations for Enhanced Understanding of Fusion Physics</a:t>
            </a:r>
          </a:p>
          <a:p>
            <a:r>
              <a:rPr lang="en-US" dirty="0"/>
              <a:t>AI-powered simulations are providing unprecedented insights into the complex physics of fusion reactions. These simulations can accurately model the behavior of plasma, the hot, ionized gas that serves as the fusion fuel, and predict the effects of various parameters, such as magnetic fields and particle beams. This enables scientists to optimize fusion experiments and identify potential design improvements.</a:t>
            </a:r>
          </a:p>
          <a:p>
            <a:r>
              <a:rPr lang="en-US" b="1" dirty="0"/>
              <a:t>Point 2: AI-Driven Optimization for Efficient Fusion Reactor Operation</a:t>
            </a:r>
          </a:p>
          <a:p>
            <a:r>
              <a:rPr lang="en-US" dirty="0"/>
              <a:t>AI is being used to develop real-time control systems for fusion reactors, optimizing their operation to maximize energy production while minimizing plasma instabilities and disruptions. AI algorithms can analyze vast amounts of sensor data, identify patterns, and make informed decisions to adjust reactor parameters in real-time. This intelligent control is crucial for achieving sustained fusion reactions.</a:t>
            </a:r>
          </a:p>
          <a:p>
            <a:r>
              <a:rPr lang="en-US" b="1" dirty="0"/>
              <a:t>Point 3: AI-Assisted Design of Fusion Reactor Components</a:t>
            </a:r>
          </a:p>
          <a:p>
            <a:r>
              <a:rPr lang="en-US" dirty="0"/>
              <a:t>AI is revolutionizing the design of fusion reactor components, such as superconducting magnets and plasma-facing materials. AI algorithms can optimize the geometry and composition of these components to maximize their performance, reduce heat losses, and extend their lifespan. This optimization is essential for developing robust and efficient fusion reactors.</a:t>
            </a:r>
          </a:p>
          <a:p>
            <a:r>
              <a:rPr lang="en-US" dirty="0"/>
              <a:t>Conclusion</a:t>
            </a:r>
          </a:p>
          <a:p>
            <a:r>
              <a:rPr lang="en-US" dirty="0"/>
              <a:t>The integration of AI into fusion research and development has yielded significant progress in recent years. AI-powered simulations, AI-driven control systems, and AI-assisted design tools are paving the way for a more efficient, reliable, and cost-effective fusion energy future. As AI continues to advance, its impact on fusion energy is expected to grow even stronger, bringing us closer to achieving the dream of clean, abundant, and sustainable fusion power.</a:t>
            </a:r>
          </a:p>
          <a:p>
            <a:endParaRPr lang="en-US" dirty="0"/>
          </a:p>
        </p:txBody>
      </p:sp>
      <p:sp>
        <p:nvSpPr>
          <p:cNvPr id="3" name="Rectangle 2"/>
          <p:cNvSpPr/>
          <p:nvPr/>
        </p:nvSpPr>
        <p:spPr>
          <a:xfrm>
            <a:off x="1929809" y="653258"/>
            <a:ext cx="5284381" cy="646331"/>
          </a:xfrm>
          <a:prstGeom prst="rect">
            <a:avLst/>
          </a:prstGeom>
        </p:spPr>
        <p:txBody>
          <a:bodyPr wrap="square">
            <a:spAutoFit/>
          </a:bodyPr>
          <a:lstStyle/>
          <a:p>
            <a:pPr algn="ctr"/>
            <a:r>
              <a:rPr lang="en-US" b="1" dirty="0"/>
              <a:t>The Productivity Boom Coming</a:t>
            </a:r>
          </a:p>
          <a:p>
            <a:pPr algn="ctr"/>
            <a:r>
              <a:rPr lang="en-US" b="1" dirty="0"/>
              <a:t>Ai impact on science - Fusion</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spTree>
    <p:extLst>
      <p:ext uri="{BB962C8B-B14F-4D97-AF65-F5344CB8AC3E}">
        <p14:creationId xmlns:p14="http://schemas.microsoft.com/office/powerpoint/2010/main" val="2450532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29809" y="653258"/>
            <a:ext cx="5284381" cy="646331"/>
          </a:xfrm>
          <a:prstGeom prst="rect">
            <a:avLst/>
          </a:prstGeom>
        </p:spPr>
        <p:txBody>
          <a:bodyPr wrap="square">
            <a:spAutoFit/>
          </a:bodyPr>
          <a:lstStyle/>
          <a:p>
            <a:pPr algn="ctr"/>
            <a:r>
              <a:rPr lang="en-US" b="1" dirty="0"/>
              <a:t>Back to the Future</a:t>
            </a:r>
          </a:p>
          <a:p>
            <a:pPr algn="ctr"/>
            <a:r>
              <a:rPr lang="en-US" b="1" dirty="0"/>
              <a:t>Bridgewater Research</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8663" y="1446028"/>
            <a:ext cx="7986671" cy="2653313"/>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029" y="3990170"/>
            <a:ext cx="7588640" cy="252108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spTree>
    <p:extLst>
      <p:ext uri="{BB962C8B-B14F-4D97-AF65-F5344CB8AC3E}">
        <p14:creationId xmlns:p14="http://schemas.microsoft.com/office/powerpoint/2010/main" val="853171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29809" y="653258"/>
            <a:ext cx="5284381" cy="646331"/>
          </a:xfrm>
          <a:prstGeom prst="rect">
            <a:avLst/>
          </a:prstGeom>
        </p:spPr>
        <p:txBody>
          <a:bodyPr wrap="square">
            <a:spAutoFit/>
          </a:bodyPr>
          <a:lstStyle/>
          <a:p>
            <a:pPr algn="ctr"/>
            <a:r>
              <a:rPr lang="en-US" b="1" dirty="0"/>
              <a:t>Back to the Future</a:t>
            </a:r>
          </a:p>
          <a:p>
            <a:pPr algn="ctr"/>
            <a:r>
              <a:rPr lang="en-US" b="1" dirty="0"/>
              <a:t>Bridgewater Research</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07348" y="1382232"/>
            <a:ext cx="6274122" cy="4383061"/>
          </a:xfr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spTree>
    <p:extLst>
      <p:ext uri="{BB962C8B-B14F-4D97-AF65-F5344CB8AC3E}">
        <p14:creationId xmlns:p14="http://schemas.microsoft.com/office/powerpoint/2010/main" val="42364185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BE48F664-A1FB-95B1-716C-48CCEED845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5789" y="969109"/>
            <a:ext cx="6995750" cy="5775477"/>
          </a:xfrm>
        </p:spPr>
      </p:pic>
      <p:sp>
        <p:nvSpPr>
          <p:cNvPr id="11" name="Oval 10">
            <a:extLst>
              <a:ext uri="{FF2B5EF4-FFF2-40B4-BE49-F238E27FC236}">
                <a16:creationId xmlns:a16="http://schemas.microsoft.com/office/drawing/2014/main" id="{88C56122-7947-27BF-209E-EB7BF0E5ED95}"/>
              </a:ext>
            </a:extLst>
          </p:cNvPr>
          <p:cNvSpPr/>
          <p:nvPr/>
        </p:nvSpPr>
        <p:spPr>
          <a:xfrm>
            <a:off x="1318966" y="2061159"/>
            <a:ext cx="1276755" cy="99222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Oval 11">
            <a:extLst>
              <a:ext uri="{FF2B5EF4-FFF2-40B4-BE49-F238E27FC236}">
                <a16:creationId xmlns:a16="http://schemas.microsoft.com/office/drawing/2014/main" id="{F9671955-D6F1-5D75-AE1A-EF501179C99E}"/>
              </a:ext>
            </a:extLst>
          </p:cNvPr>
          <p:cNvSpPr/>
          <p:nvPr/>
        </p:nvSpPr>
        <p:spPr>
          <a:xfrm>
            <a:off x="4824360" y="2049385"/>
            <a:ext cx="1276755" cy="99222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Oval 12">
            <a:extLst>
              <a:ext uri="{FF2B5EF4-FFF2-40B4-BE49-F238E27FC236}">
                <a16:creationId xmlns:a16="http://schemas.microsoft.com/office/drawing/2014/main" id="{01914C18-86DD-0D57-8A5F-D0FE96884F4F}"/>
              </a:ext>
            </a:extLst>
          </p:cNvPr>
          <p:cNvSpPr/>
          <p:nvPr/>
        </p:nvSpPr>
        <p:spPr>
          <a:xfrm>
            <a:off x="4824360" y="3733181"/>
            <a:ext cx="1276755" cy="99222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Oval 13">
            <a:extLst>
              <a:ext uri="{FF2B5EF4-FFF2-40B4-BE49-F238E27FC236}">
                <a16:creationId xmlns:a16="http://schemas.microsoft.com/office/drawing/2014/main" id="{BE782133-23FB-553E-68C7-4284956DCDD4}"/>
              </a:ext>
            </a:extLst>
          </p:cNvPr>
          <p:cNvSpPr/>
          <p:nvPr/>
        </p:nvSpPr>
        <p:spPr>
          <a:xfrm>
            <a:off x="4600670" y="5416977"/>
            <a:ext cx="2785414" cy="99222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TextBox 6"/>
          <p:cNvSpPr txBox="1"/>
          <p:nvPr/>
        </p:nvSpPr>
        <p:spPr>
          <a:xfrm>
            <a:off x="927410" y="405547"/>
            <a:ext cx="7414437" cy="400110"/>
          </a:xfrm>
          <a:prstGeom prst="rect">
            <a:avLst/>
          </a:prstGeom>
          <a:noFill/>
        </p:spPr>
        <p:txBody>
          <a:bodyPr wrap="square" rtlCol="0">
            <a:spAutoFit/>
          </a:bodyPr>
          <a:lstStyle/>
          <a:p>
            <a:pPr algn="ctr"/>
            <a:r>
              <a:rPr lang="en-US" sz="2000" b="1" dirty="0" err="1"/>
              <a:t>VisualCapitalist</a:t>
            </a:r>
            <a:r>
              <a:rPr lang="en-US" sz="2000" b="1" dirty="0"/>
              <a:t> Survey of 700+ articles </a:t>
            </a:r>
            <a:r>
              <a:rPr lang="en-DK" sz="2000" b="1" dirty="0"/>
              <a:t>–</a:t>
            </a:r>
            <a:r>
              <a:rPr lang="en-US" sz="2000" b="1" dirty="0"/>
              <a:t> the Consensus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2682" y="408888"/>
            <a:ext cx="807277" cy="762877"/>
          </a:xfrm>
          <a:prstGeom prst="rect">
            <a:avLst/>
          </a:prstGeom>
        </p:spPr>
      </p:pic>
    </p:spTree>
    <p:extLst>
      <p:ext uri="{BB962C8B-B14F-4D97-AF65-F5344CB8AC3E}">
        <p14:creationId xmlns:p14="http://schemas.microsoft.com/office/powerpoint/2010/main" val="9698668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9eaafce-8924-450f-9a46-821154527c0c}" enabled="1" method="Standard" siteId="{48794f31-2f6d-4909-8b2f-53b64c7f3199}"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1000</Words>
  <Application>Microsoft Office PowerPoint</Application>
  <PresentationFormat>On-screen Show (4:3)</PresentationFormat>
  <Paragraphs>155</Paragraphs>
  <Slides>27</Slides>
  <Notes>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2024 Elections, Disinflation &amp; Ai</vt:lpstr>
      <vt:lpstr>Main Points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Asset Allocation</vt:lpstr>
      <vt:lpstr>PowerPoint Presentation</vt:lpstr>
      <vt:lpstr>PowerPoint Presentation</vt:lpstr>
      <vt:lpstr>Left Blank on purpose</vt:lpstr>
      <vt:lpstr>PowerPoint Presentation</vt:lpstr>
      <vt:lpstr>PowerPoint Presentation</vt:lpstr>
      <vt:lpstr>PowerPoint Presentation</vt:lpstr>
      <vt:lpstr>PowerPoint Presentation</vt:lpstr>
      <vt:lpstr>PowerPoint Presentation</vt:lpstr>
    </vt:vector>
  </TitlesOfParts>
  <Company>SAXO BANK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Elections &amp; Disinflation</dc:title>
  <dc:creator>Steen Jakobsen (SJN)</dc:creator>
  <cp:lastModifiedBy>Steen Jakobsen (SJN)</cp:lastModifiedBy>
  <cp:revision>22</cp:revision>
  <dcterms:created xsi:type="dcterms:W3CDTF">2024-01-05T11:01:04Z</dcterms:created>
  <dcterms:modified xsi:type="dcterms:W3CDTF">2024-01-23T07:55:40Z</dcterms:modified>
</cp:coreProperties>
</file>