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0" r:id="rId3"/>
    <p:sldId id="271" r:id="rId4"/>
    <p:sldId id="272" r:id="rId5"/>
    <p:sldId id="256" r:id="rId6"/>
    <p:sldId id="269" r:id="rId7"/>
    <p:sldId id="270" r:id="rId8"/>
    <p:sldId id="262" r:id="rId9"/>
    <p:sldId id="263" r:id="rId10"/>
    <p:sldId id="265" r:id="rId11"/>
    <p:sldId id="261" r:id="rId12"/>
    <p:sldId id="259" r:id="rId13"/>
    <p:sldId id="264" r:id="rId14"/>
    <p:sldId id="266" r:id="rId15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en Jakobsen" userId="f997fa396dad6ac3" providerId="LiveId" clId="{135548B0-9579-4855-92C8-483BE6D167FD}"/>
    <pc:docChg chg="undo custSel addSld">
      <pc:chgData name="Steen Jakobsen" userId="f997fa396dad6ac3" providerId="LiveId" clId="{135548B0-9579-4855-92C8-483BE6D167FD}" dt="2025-05-20T16:02:59.481" v="0" actId="47"/>
      <pc:docMkLst>
        <pc:docMk/>
      </pc:docMkLst>
      <pc:sldChg chg="add">
        <pc:chgData name="Steen Jakobsen" userId="f997fa396dad6ac3" providerId="LiveId" clId="{135548B0-9579-4855-92C8-483BE6D167FD}" dt="2025-05-20T16:02:59.481" v="0" actId="47"/>
        <pc:sldMkLst>
          <pc:docMk/>
          <pc:sldMk cId="2927381839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BD52D-DE65-7C8E-A58D-1A820C77C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E93DA-2C9D-1D8A-F6EF-9A96BA98A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72EC3-3644-7B70-7BEE-6E65F965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6C709-B6FD-05A5-F7EF-8DD7686E4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2D538-BB23-88A1-4C1D-C723429A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01881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8A36B-42A1-FA1A-4D08-88C72D290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9B0FF-417A-AF42-5F1E-91C4007E8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CA603-9961-0CAA-18FB-EEC350E40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FF421-0518-56C0-F32C-EBD3AD99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63F41-C7DB-3329-34A1-F32DA420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06850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5E37-EC9B-0B86-3B2B-C1BF6704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E8D7B-B145-FCAF-0660-8F30DAFC3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26165-4FAB-A532-BC64-27C46F11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5AD55-F503-C7BA-2193-B43BB3916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83514-666E-5234-23B1-268BC3B03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07357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87E60-36C9-D5F5-9833-EC8D985EA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25BB7-450B-B14D-5A6D-3DE9C4A1E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8BF10-71C9-7D0E-B9BB-6EF949CD7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267ED7-B80E-FF02-B63D-8A362D306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F2F05-7069-DD54-4363-D62391153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F5E2A5-F3BB-E050-6F6A-6CB4FFAD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5099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B315A-AB3E-6BEE-8B80-C9014EF8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84B14-29AE-9452-610A-E33630C25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90ED8-DADF-E83C-6405-8A95C1DAC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BEB1A6-88D2-F5EB-4E71-5DEE4721A4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CCA98E-E404-2536-D8DB-E0A8059D02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52313F-821B-04E4-D5ED-D1C7EB185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4362C5-1EF7-D9AD-2BB8-C4853016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F4CACB-6E6A-6679-3D1C-048C29FCE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68417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3E325-1780-F17A-5669-148A1B3BE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C00399-6921-0835-282E-4D36C8170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7D5C7-F54B-2BF2-0F77-958AA7546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3F1CB-8463-F485-3B98-F4543AAE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6676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87E79-BE88-F553-DCBF-B08784274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AB8431-1E1E-A223-C3E1-130C3462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ED3E3-FBF0-EA0C-7C9D-86F213C3A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47129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01A15-854C-696D-A9B6-42F3067E3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58EC1-BDA4-EABF-63B4-70AC6C18B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E32A7-CDC4-0106-23FE-C75BAF535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877BE-F1AD-7549-930C-45747925D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6D7567-203E-6FFB-A67E-64EBEDD03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BF11C-B749-497E-A2A9-CCAA90D95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851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882F2-10FC-4CE7-7A7B-928DD8C1C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C47B96-FD2C-4E3B-C0C3-29E9F68529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ACDED-717F-E90E-CB35-80814B2E9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0788DF-C96B-105F-A63D-0CFE3503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B854A-3A9F-0BD4-F16C-A222E938B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296F4-3E7F-70B8-F7D9-B59790B1A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43819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00386-5852-059E-856A-0D07CB96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727544-0163-AB29-5CE1-375264D21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A77EA-877F-5F89-ADFD-79C5B6E88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FCD0-E67E-C102-004E-919695985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75D62-D8A0-73DE-3ED3-427673F54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0467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4DD682-6B9F-312F-768E-350D5E56A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A7A06C-7DE4-E7F6-0FE0-EC87FE7C9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0BCCB-1FBA-FA13-536D-7DEFEECF4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DE8A5-9919-74EF-F517-E64F5FB9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8D79-F547-BFFC-2CE0-A47DE343C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92169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400A15-53E1-E908-EAB1-39F1FB8E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92208-671A-08D3-D139-0A609C37A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5B2FB-2691-E7FE-36C7-9757A636B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37CBB1-A8D5-4E84-A721-47E9E6CB9BD1}" type="datetimeFigureOut">
              <a:rPr lang="en-DK" smtClean="0"/>
              <a:t>20/05/2025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3049E-5DC8-50A8-62AF-D194AFB1E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1A89B-1619-5372-C3DB-08B8C2632B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99EAA1-ACA3-48D8-85A2-31C6207710C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2308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910B38-5B89-6F41-4096-B2F65046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A9854A-E2A6-A9F4-F6B3-974DA671F331}"/>
              </a:ext>
            </a:extLst>
          </p:cNvPr>
          <p:cNvSpPr txBox="1"/>
          <p:nvPr/>
        </p:nvSpPr>
        <p:spPr>
          <a:xfrm>
            <a:off x="2753591" y="6005946"/>
            <a:ext cx="4748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CFA Society, Switzerland, May, 2025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95786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5E65B-8BA9-BEBF-4B94-DEE2DE579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2CE68-FEBE-A678-626C-86FB2E56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pPr algn="ctr"/>
            <a:r>
              <a:rPr lang="da-DK">
                <a:latin typeface="Times New Roman" panose="02020603050405020304" pitchFamily="18" charset="0"/>
                <a:cs typeface="Times New Roman" panose="02020603050405020304" pitchFamily="18" charset="0"/>
              </a:rPr>
              <a:t>Self-inflicted Policy = Lost decade?</a:t>
            </a:r>
            <a:endParaRPr lang="en-D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A screenshot of a newspaper&#10;&#10;AI-generated content may be incorrect.">
            <a:extLst>
              <a:ext uri="{FF2B5EF4-FFF2-40B4-BE49-F238E27FC236}">
                <a16:creationId xmlns:a16="http://schemas.microsoft.com/office/drawing/2014/main" id="{B9447FD4-8D4E-7E68-36E5-FB35307C3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05" y="1075173"/>
            <a:ext cx="9407389" cy="5091741"/>
          </a:xfrm>
        </p:spPr>
      </p:pic>
    </p:spTree>
    <p:extLst>
      <p:ext uri="{BB962C8B-B14F-4D97-AF65-F5344CB8AC3E}">
        <p14:creationId xmlns:p14="http://schemas.microsoft.com/office/powerpoint/2010/main" val="46057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showing the stock market&#10;&#10;AI-generated content may be incorrect.">
            <a:extLst>
              <a:ext uri="{FF2B5EF4-FFF2-40B4-BE49-F238E27FC236}">
                <a16:creationId xmlns:a16="http://schemas.microsoft.com/office/drawing/2014/main" id="{A4C18304-D62A-617E-0C02-D2BC9106D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16" y="462395"/>
            <a:ext cx="9785367" cy="5933209"/>
          </a:xfrm>
        </p:spPr>
      </p:pic>
    </p:spTree>
    <p:extLst>
      <p:ext uri="{BB962C8B-B14F-4D97-AF65-F5344CB8AC3E}">
        <p14:creationId xmlns:p14="http://schemas.microsoft.com/office/powerpoint/2010/main" val="303069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2AFB2-E335-BBFC-F1FF-FCA75F2C5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aph with green bars&#10;&#10;AI-generated content may be incorrect.">
            <a:extLst>
              <a:ext uri="{FF2B5EF4-FFF2-40B4-BE49-F238E27FC236}">
                <a16:creationId xmlns:a16="http://schemas.microsoft.com/office/drawing/2014/main" id="{D2CB27D0-51E6-9CDC-DD14-F78D397906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41" y="988793"/>
            <a:ext cx="7865918" cy="542762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69FC9A-53B8-C490-DC60-93BF666C92FC}"/>
              </a:ext>
            </a:extLst>
          </p:cNvPr>
          <p:cNvSpPr txBox="1"/>
          <p:nvPr/>
        </p:nvSpPr>
        <p:spPr>
          <a:xfrm>
            <a:off x="1226127" y="441587"/>
            <a:ext cx="9266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YTD: The winner is: US Exceptionalism Gone</a:t>
            </a:r>
            <a:endParaRPr lang="en-DK" sz="3600" dirty="0"/>
          </a:p>
        </p:txBody>
      </p:sp>
    </p:spTree>
    <p:extLst>
      <p:ext uri="{BB962C8B-B14F-4D97-AF65-F5344CB8AC3E}">
        <p14:creationId xmlns:p14="http://schemas.microsoft.com/office/powerpoint/2010/main" val="1195206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Europe’s Strategic Policy Shifts Since Trump’s Return (2025)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981200" y="2053336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t>Policy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New European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Trigger from U.S. Policy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t>Scientific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€500M EU “super grant” program; France’s “Choose France for Science” initiative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U.S. science funding cuts, DEI restrictions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t>Defense &amp;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€800B EU “Readiness 2030”; Macron offers nuclear umbrella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U.S. NATO disengagement, Ukraine pullback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t>Diplomatic Alliances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Formation of “Weimar+” coordination bloc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Exclusion from U.S.-Russia Ukraine talks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t>Trade &amp; Tariffs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New trade deals with India, Mercosur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U.S. tariffs on EU cars and 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t>Immigration &amp; 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Surge in U.S.-to-EU visa demand, UK passport applications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Instability and academic restrictions in U.S.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report&#10;&#10;AI-generated content may be incorrect.">
            <a:extLst>
              <a:ext uri="{FF2B5EF4-FFF2-40B4-BE49-F238E27FC236}">
                <a16:creationId xmlns:a16="http://schemas.microsoft.com/office/drawing/2014/main" id="{24EC3A7B-9864-CA93-9805-D75DE5527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018" y="417864"/>
            <a:ext cx="9164782" cy="602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50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hite paper with black text&#10;&#10;AI-generated content may be incorrect.">
            <a:extLst>
              <a:ext uri="{FF2B5EF4-FFF2-40B4-BE49-F238E27FC236}">
                <a16:creationId xmlns:a16="http://schemas.microsoft.com/office/drawing/2014/main" id="{F3369152-2BCF-91F0-0E92-96D33931F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520" y="623496"/>
            <a:ext cx="8668960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34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B0A16-E5F7-256C-B6EF-F8990B285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1BEC-469B-3A95-167B-4F63D460F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pPr algn="ctr"/>
            <a:r>
              <a:rPr lang="da-DK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TINA turns into TIAA?</a:t>
            </a:r>
            <a:endParaRPr lang="en-DK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A screenshot of a graph&#10;&#10;AI-generated content may be incorrect.">
            <a:extLst>
              <a:ext uri="{FF2B5EF4-FFF2-40B4-BE49-F238E27FC236}">
                <a16:creationId xmlns:a16="http://schemas.microsoft.com/office/drawing/2014/main" id="{BD20CDAD-BF8C-050E-0EF1-B424F539D5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716" y="1411747"/>
            <a:ext cx="7020568" cy="4765215"/>
          </a:xfrm>
        </p:spPr>
      </p:pic>
    </p:spTree>
    <p:extLst>
      <p:ext uri="{BB962C8B-B14F-4D97-AF65-F5344CB8AC3E}">
        <p14:creationId xmlns:p14="http://schemas.microsoft.com/office/powerpoint/2010/main" val="1888641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7922E-32C3-90A4-E475-A467F4AA0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A3D49-D290-C9F8-CAD3-7F2142C11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pPr algn="ctr"/>
            <a:r>
              <a:rPr lang="da-DK">
                <a:latin typeface="Times New Roman" panose="02020603050405020304" pitchFamily="18" charset="0"/>
                <a:cs typeface="Times New Roman" panose="02020603050405020304" pitchFamily="18" charset="0"/>
              </a:rPr>
              <a:t>China preparing population for..... Taiwan?</a:t>
            </a:r>
            <a:endParaRPr lang="en-D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A screen shot of a message&#10;&#10;AI-generated content may be incorrect.">
            <a:extLst>
              <a:ext uri="{FF2B5EF4-FFF2-40B4-BE49-F238E27FC236}">
                <a16:creationId xmlns:a16="http://schemas.microsoft.com/office/drawing/2014/main" id="{1BBE4312-D7C0-BC20-CA08-EFA9F159F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0701" y="1234462"/>
            <a:ext cx="8090598" cy="5393732"/>
          </a:xfrm>
        </p:spPr>
      </p:pic>
    </p:spTree>
    <p:extLst>
      <p:ext uri="{BB962C8B-B14F-4D97-AF65-F5344CB8AC3E}">
        <p14:creationId xmlns:p14="http://schemas.microsoft.com/office/powerpoint/2010/main" val="1983017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9E87FA-2AD8-7998-409B-CF4DCF729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6972B-7BCB-E98C-7187-12D8C70B3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009"/>
            <a:ext cx="9144000" cy="7867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/>
              <a:t>China vs. America</a:t>
            </a:r>
          </a:p>
        </p:txBody>
      </p:sp>
      <p:pic>
        <p:nvPicPr>
          <p:cNvPr id="7" name="Content Placeholder 6" descr="A screenshot of a white and black text&#10;&#10;AI-generated content may be incorrect.">
            <a:extLst>
              <a:ext uri="{FF2B5EF4-FFF2-40B4-BE49-F238E27FC236}">
                <a16:creationId xmlns:a16="http://schemas.microsoft.com/office/drawing/2014/main" id="{6D29127F-925B-5C13-413B-F6F6655F4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04" y="1296088"/>
            <a:ext cx="6386946" cy="4582633"/>
          </a:xfrm>
          <a:prstGeom prst="rect">
            <a:avLst/>
          </a:prstGeom>
        </p:spPr>
      </p:pic>
      <p:pic>
        <p:nvPicPr>
          <p:cNvPr id="9" name="Picture 8" descr="A blue whale in the water&#10;&#10;AI-generated content may be incorrect.">
            <a:extLst>
              <a:ext uri="{FF2B5EF4-FFF2-40B4-BE49-F238E27FC236}">
                <a16:creationId xmlns:a16="http://schemas.microsoft.com/office/drawing/2014/main" id="{E2DC58E8-8B01-6DE2-D3DD-8E904E415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000" y="1454492"/>
            <a:ext cx="3791845" cy="213291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0F380AC-9202-53E9-8D39-90E7C2AC7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334AC3-F97B-AAEB-193C-D6FEF2851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CF0F8F8-6D3A-38F2-F9D7-AA175316B2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3072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1506-792D-C775-1763-4D50E42CF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/>
              <a:t>Do you measure your wealth in $ or Gold?</a:t>
            </a:r>
            <a:endParaRPr lang="en-DK"/>
          </a:p>
        </p:txBody>
      </p:sp>
      <p:pic>
        <p:nvPicPr>
          <p:cNvPr id="5" name="Content Placeholder 4" descr="A person in a suit and tie&#10;&#10;AI-generated content may be incorrect.">
            <a:extLst>
              <a:ext uri="{FF2B5EF4-FFF2-40B4-BE49-F238E27FC236}">
                <a16:creationId xmlns:a16="http://schemas.microsoft.com/office/drawing/2014/main" id="{ABF78335-77CA-2278-1EB4-378FCC351C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5792"/>
            <a:ext cx="3992155" cy="3992155"/>
          </a:xfrm>
        </p:spPr>
      </p:pic>
      <p:pic>
        <p:nvPicPr>
          <p:cNvPr id="11" name="Picture 10" descr="A person with a mustache and a quote&#10;&#10;AI-generated content may be incorrect.">
            <a:extLst>
              <a:ext uri="{FF2B5EF4-FFF2-40B4-BE49-F238E27FC236}">
                <a16:creationId xmlns:a16="http://schemas.microsoft.com/office/drawing/2014/main" id="{C9883CF9-86D1-FBCB-98FA-B5D54F26B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846" y="1815792"/>
            <a:ext cx="5988233" cy="39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3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3885D-5FB9-2776-D86B-83423B4C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7667-5D01-B916-48FA-160FC5301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Once in a Lifetime Change? Dont miss it!</a:t>
            </a:r>
            <a:endParaRPr lang="en-DK" dirty="0"/>
          </a:p>
        </p:txBody>
      </p:sp>
      <p:pic>
        <p:nvPicPr>
          <p:cNvPr id="7" name="Content Placeholder 6" descr="A person pushing a chair on a ship&#10;&#10;AI-generated content may be incorrect.">
            <a:extLst>
              <a:ext uri="{FF2B5EF4-FFF2-40B4-BE49-F238E27FC236}">
                <a16:creationId xmlns:a16="http://schemas.microsoft.com/office/drawing/2014/main" id="{7AB99915-C77C-57AF-94FD-6EAA2E5900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71" y="1648980"/>
            <a:ext cx="3350530" cy="435133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E61DA6-0A84-ABDF-56D2-F8EA8D4C4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673" y="1666387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73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78416-2683-D6F3-F1A7-D78EDD255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B6BA8-3569-D785-8F7C-53E7986D3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The Real Strutural Change Needed</a:t>
            </a:r>
            <a:endParaRPr lang="en-DK" dirty="0"/>
          </a:p>
        </p:txBody>
      </p:sp>
      <p:pic>
        <p:nvPicPr>
          <p:cNvPr id="6" name="Content Placeholder 5" descr="A chart of different sizes and numbers&#10;&#10;AI-generated content may be incorrect.">
            <a:extLst>
              <a:ext uri="{FF2B5EF4-FFF2-40B4-BE49-F238E27FC236}">
                <a16:creationId xmlns:a16="http://schemas.microsoft.com/office/drawing/2014/main" id="{2A6D5921-265D-1E4F-1269-D37374D1F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922" y="1304657"/>
            <a:ext cx="7136156" cy="4862781"/>
          </a:xfrm>
        </p:spPr>
      </p:pic>
    </p:spTree>
    <p:extLst>
      <p:ext uri="{BB962C8B-B14F-4D97-AF65-F5344CB8AC3E}">
        <p14:creationId xmlns:p14="http://schemas.microsoft.com/office/powerpoint/2010/main" val="153355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0B1C80-10A0-6766-79E9-F8184ABAB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62962-27CE-DEF8-3DEE-76FADBDF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009"/>
            <a:ext cx="9144000" cy="7867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/>
              <a:t>China vs. America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5759A17-5275-C16F-5624-4E1E0A76F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0EA658B-42A5-FB6F-F4CE-265DEACC22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1FD25DE-6B63-E7B0-95A3-599C0416B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Content Placeholder 5" descr="A table with text on it&#10;&#10;AI-generated content may be incorrect.">
            <a:extLst>
              <a:ext uri="{FF2B5EF4-FFF2-40B4-BE49-F238E27FC236}">
                <a16:creationId xmlns:a16="http://schemas.microsoft.com/office/drawing/2014/main" id="{8C28882B-A29E-35D8-A64D-F21A62027A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33" y="1065203"/>
            <a:ext cx="6648534" cy="5254635"/>
          </a:xfrm>
        </p:spPr>
      </p:pic>
    </p:spTree>
    <p:extLst>
      <p:ext uri="{BB962C8B-B14F-4D97-AF65-F5344CB8AC3E}">
        <p14:creationId xmlns:p14="http://schemas.microsoft.com/office/powerpoint/2010/main" val="2927381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206</Words>
  <Application>Microsoft Office PowerPoint</Application>
  <PresentationFormat>Widescreen</PresentationFormat>
  <Paragraphs>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PowerPoint Presentation</vt:lpstr>
      <vt:lpstr>Self-inflicted Policy = Lost decade?</vt:lpstr>
      <vt:lpstr>PowerPoint Presentation</vt:lpstr>
      <vt:lpstr>PowerPoint Presentation</vt:lpstr>
      <vt:lpstr>Europe’s Strategic Policy Shifts Since Trump’s Return (2025)</vt:lpstr>
      <vt:lpstr>PowerPoint Presentation</vt:lpstr>
      <vt:lpstr>PowerPoint Presentation</vt:lpstr>
      <vt:lpstr>If TINA turns into TIAA?</vt:lpstr>
      <vt:lpstr>China preparing population for..... Taiwan?</vt:lpstr>
      <vt:lpstr>China vs. America</vt:lpstr>
      <vt:lpstr>Do you measure your wealth in $ or Gold?</vt:lpstr>
      <vt:lpstr>Once in a Lifetime Change? Dont miss it!</vt:lpstr>
      <vt:lpstr>The Real Strutural Change Needed</vt:lpstr>
      <vt:lpstr>China vs. America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Steen Jakobsen</dc:creator>
  <cp:lastModifiedBy>Steen Jakobsen</cp:lastModifiedBy>
  <cp:revision>2</cp:revision>
  <dcterms:created xsi:type="dcterms:W3CDTF">2025-05-05T07:49:48Z</dcterms:created>
  <dcterms:modified xsi:type="dcterms:W3CDTF">2025-05-20T16:03:03Z</dcterms:modified>
</cp:coreProperties>
</file>